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35"/>
  </p:notesMasterIdLst>
  <p:sldIdLst>
    <p:sldId id="256" r:id="rId2"/>
    <p:sldId id="257" r:id="rId3"/>
    <p:sldId id="259" r:id="rId4"/>
    <p:sldId id="261" r:id="rId5"/>
    <p:sldId id="262" r:id="rId6"/>
    <p:sldId id="263" r:id="rId7"/>
    <p:sldId id="264" r:id="rId8"/>
    <p:sldId id="265" r:id="rId9"/>
    <p:sldId id="266" r:id="rId10"/>
    <p:sldId id="268" r:id="rId11"/>
    <p:sldId id="269" r:id="rId12"/>
    <p:sldId id="270" r:id="rId13"/>
    <p:sldId id="325" r:id="rId14"/>
    <p:sldId id="326" r:id="rId15"/>
    <p:sldId id="258" r:id="rId16"/>
    <p:sldId id="327" r:id="rId17"/>
    <p:sldId id="260" r:id="rId18"/>
    <p:sldId id="328" r:id="rId19"/>
    <p:sldId id="329" r:id="rId20"/>
    <p:sldId id="330" r:id="rId21"/>
    <p:sldId id="331" r:id="rId22"/>
    <p:sldId id="305" r:id="rId23"/>
    <p:sldId id="307" r:id="rId24"/>
    <p:sldId id="300" r:id="rId25"/>
    <p:sldId id="301" r:id="rId26"/>
    <p:sldId id="302" r:id="rId27"/>
    <p:sldId id="320" r:id="rId28"/>
    <p:sldId id="321" r:id="rId29"/>
    <p:sldId id="267" r:id="rId30"/>
    <p:sldId id="322" r:id="rId31"/>
    <p:sldId id="292" r:id="rId32"/>
    <p:sldId id="323" r:id="rId33"/>
    <p:sldId id="324" r:id="rId34"/>
  </p:sldIdLst>
  <p:sldSz cx="9144000" cy="5143500" type="screen16x9"/>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587"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94226" autoAdjust="0"/>
  </p:normalViewPr>
  <p:slideViewPr>
    <p:cSldViewPr snapToGrid="0" showGuides="1">
      <p:cViewPr varScale="1">
        <p:scale>
          <a:sx n="108" d="100"/>
          <a:sy n="108" d="100"/>
        </p:scale>
        <p:origin x="614" y="86"/>
      </p:cViewPr>
      <p:guideLst>
        <p:guide orient="horz" pos="1587"/>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Text Box 1025">
            <a:extLst>
              <a:ext uri="{FF2B5EF4-FFF2-40B4-BE49-F238E27FC236}">
                <a16:creationId xmlns:a16="http://schemas.microsoft.com/office/drawing/2014/main" id="{2ADD1D98-91A7-4AAC-B53C-9B5F7F349B64}"/>
              </a:ext>
            </a:extLst>
          </p:cNvPr>
          <p:cNvSpPr>
            <a:spLocks noChangeArrowheads="1"/>
          </p:cNvSpPr>
          <p:nvPr>
            <p:ph type="body"/>
          </p:nvPr>
        </p:nvSpPr>
        <p:spPr>
          <a:xfrm>
            <a:off x="946150" y="4856163"/>
            <a:ext cx="5194300" cy="4602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b="1">
                <a:latin typeface="Times New Roman" panose="02020603050405020304" pitchFamily="18" charset="0"/>
                <a:cs typeface="DejaVu Sans" charset="0"/>
              </a:rPr>
              <a:t>Programmers Model</a:t>
            </a:r>
          </a:p>
          <a:p>
            <a:pPr marL="944563" lvl="1" indent="0">
              <a:spcBef>
                <a:spcPts val="450"/>
              </a:spcBef>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The structure of the ARM architecture</a:t>
            </a:r>
          </a:p>
          <a:p>
            <a:pPr marL="944563" lvl="1" indent="0">
              <a:spcBef>
                <a:spcPts val="450"/>
              </a:spcBef>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How it has developed</a:t>
            </a:r>
          </a:p>
          <a:p>
            <a:pPr marL="944563" lvl="1" indent="0">
              <a:spcBef>
                <a:spcPts val="450"/>
              </a:spcBef>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Register set, modes and exceptions</a:t>
            </a:r>
          </a:p>
          <a:p>
            <a:pPr marL="944563" lvl="1" indent="0">
              <a:spcBef>
                <a:spcPts val="450"/>
              </a:spcBef>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The endian issue</a:t>
            </a:r>
          </a:p>
        </p:txBody>
      </p:sp>
      <p:sp>
        <p:nvSpPr>
          <p:cNvPr id="4099" name="Rectangle 1026">
            <a:extLst>
              <a:ext uri="{FF2B5EF4-FFF2-40B4-BE49-F238E27FC236}">
                <a16:creationId xmlns:a16="http://schemas.microsoft.com/office/drawing/2014/main" id="{324D9C3E-DD6B-4490-8771-A96BDB1BDCC6}"/>
              </a:ext>
            </a:extLst>
          </p:cNvPr>
          <p:cNvSpPr>
            <a:spLocks noChangeArrowheads="1" noTextEdit="1"/>
          </p:cNvSpPr>
          <p:nvPr>
            <p:ph type="sldImg" idx="1"/>
          </p:nvPr>
        </p:nvSpPr>
        <p:spPr>
          <a:xfrm>
            <a:off x="341313" y="941388"/>
            <a:ext cx="6386512" cy="3594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Text Box 1025">
            <a:extLst>
              <a:ext uri="{FF2B5EF4-FFF2-40B4-BE49-F238E27FC236}">
                <a16:creationId xmlns:a16="http://schemas.microsoft.com/office/drawing/2014/main" id="{5C8AC0E8-1728-405D-901F-C637E8C07425}"/>
              </a:ext>
            </a:extLst>
          </p:cNvPr>
          <p:cNvSpPr>
            <a:spLocks noChangeArrowheads="1"/>
          </p:cNvSpPr>
          <p:nvPr>
            <p:ph type="body"/>
          </p:nvPr>
        </p:nvSpPr>
        <p:spPr>
          <a:xfrm>
            <a:off x="944563" y="4873625"/>
            <a:ext cx="5197475" cy="4621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The cause of confusion here is the term “word” which will mean 16-bits to people with a 16-bit background.</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In the ARM world 16-bits is a “halfword” as the architecture is a 32-bit one, whereas “word” means 32-bits.</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endParaRPr lang="en-US" altLang="en-US">
              <a:latin typeface="Times New Roman" panose="02020603050405020304" pitchFamily="18" charset="0"/>
              <a:cs typeface="DejaVu Sans" charset="0"/>
            </a:endParaRP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Java bytecodes are 8-bit instructions designed to be architecture independent.  Jazelle transparently executes most bytecodes in hardware and some in highly optimized ARM code.  This is due to a tradeoff between hardware complexity (power consumption &amp; silicon area) and speed.</a:t>
            </a:r>
          </a:p>
        </p:txBody>
      </p:sp>
      <p:sp>
        <p:nvSpPr>
          <p:cNvPr id="16387" name="Rectangle 1026">
            <a:extLst>
              <a:ext uri="{FF2B5EF4-FFF2-40B4-BE49-F238E27FC236}">
                <a16:creationId xmlns:a16="http://schemas.microsoft.com/office/drawing/2014/main" id="{56EBE3F5-5A2C-442F-93B1-36E84CDF2F45}"/>
              </a:ext>
            </a:extLst>
          </p:cNvPr>
          <p:cNvSpPr>
            <a:spLocks noChangeArrowheads="1" noTextEdit="1"/>
          </p:cNvSpPr>
          <p:nvPr>
            <p:ph type="sldImg" idx="1"/>
          </p:nvPr>
        </p:nvSpPr>
        <p:spPr>
          <a:xfrm>
            <a:off x="342900" y="941388"/>
            <a:ext cx="6386513" cy="3594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Text Box 1025">
            <a:extLst>
              <a:ext uri="{FF2B5EF4-FFF2-40B4-BE49-F238E27FC236}">
                <a16:creationId xmlns:a16="http://schemas.microsoft.com/office/drawing/2014/main" id="{782C4CF0-4641-4730-B00E-3612EA99903E}"/>
              </a:ext>
            </a:extLst>
          </p:cNvPr>
          <p:cNvSpPr>
            <a:spLocks noChangeArrowheads="1"/>
          </p:cNvSpPr>
          <p:nvPr>
            <p:ph type="body"/>
          </p:nvPr>
        </p:nvSpPr>
        <p:spPr>
          <a:xfrm>
            <a:off x="944563" y="4873625"/>
            <a:ext cx="5197475" cy="5707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The Programmers Model can be split into two elements - first of all, the processor modes and secondly, the processor registers. So let’s start by looking at the modes.</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Now the typical application will run in an unprivileged mode know as “User” mode, whereas the various exception types will be dealt with in one of the privileged modes : Fast Interrupt, Supervisor, Abort, Normal Interrupt and Undefined (and we will look at what causes each of the exceptions later on).</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b="1">
                <a:latin typeface="CG Times" charset="0"/>
                <a:cs typeface="DejaVu Sans" charset="0"/>
              </a:rPr>
              <a:t>NB - spell out the word FIQ, otherwise you are saying something rude in German!</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One question here is what is the difference between the privileged and unprivileged modes? Well in reality very little really - the ARM core has an output signal (nTRANS on ARM7TDMI, InTRANS, DnTRANS on 9, or encoded as part of HPROT or BPROT in AMBA) which indicates whether the current mode is privileged or unprivileged, and this can be used, for instance, by a memory controller to only allow IO access in a privileged mode. In addition some operations are only permitted in a privileged mode, such as directly changing the mode and enabling of interrupts.</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All current ARM cores implement system mode (added in architecture v4). This is simply a privileged version of user mode.  Important for re-entrant exceptions because no exceptions can cause system mode to be entered.</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endParaRPr lang="en-GB" altLang="en-US">
              <a:latin typeface="CG Times" charset="0"/>
              <a:cs typeface="DejaVu Sans" charset="0"/>
            </a:endParaRPr>
          </a:p>
        </p:txBody>
      </p:sp>
      <p:sp>
        <p:nvSpPr>
          <p:cNvPr id="18435" name="Rectangle 1026">
            <a:extLst>
              <a:ext uri="{FF2B5EF4-FFF2-40B4-BE49-F238E27FC236}">
                <a16:creationId xmlns:a16="http://schemas.microsoft.com/office/drawing/2014/main" id="{B7E26772-CBCF-4EDA-81C2-EC894F6E9A6C}"/>
              </a:ext>
            </a:extLst>
          </p:cNvPr>
          <p:cNvSpPr>
            <a:spLocks noChangeArrowheads="1" noTextEdit="1"/>
          </p:cNvSpPr>
          <p:nvPr>
            <p:ph type="sldImg" idx="1"/>
          </p:nvPr>
        </p:nvSpPr>
        <p:spPr>
          <a:xfrm>
            <a:off x="342900" y="941388"/>
            <a:ext cx="6386513" cy="3594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a:extLst>
              <a:ext uri="{FF2B5EF4-FFF2-40B4-BE49-F238E27FC236}">
                <a16:creationId xmlns:a16="http://schemas.microsoft.com/office/drawing/2014/main" id="{A20CD30C-A491-4C6C-8FC8-6312A818792D}"/>
              </a:ext>
            </a:extLst>
          </p:cNvPr>
          <p:cNvSpPr>
            <a:spLocks noChangeArrowheads="1"/>
          </p:cNvSpPr>
          <p:nvPr>
            <p:ph type="body"/>
          </p:nvPr>
        </p:nvSpPr>
        <p:spPr>
          <a:xfrm>
            <a:off x="944563" y="4873625"/>
            <a:ext cx="5197475" cy="5003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The ARM architecture provides a total of 37 registers, all of which are 32-bits long.  However these are arranged into several banks, with the accessible bank being governed by the current processor mode. We will see this in more detail in a couple of slides. In summary though, in each mode, the core can access:</a:t>
            </a:r>
          </a:p>
          <a:p>
            <a:pPr marL="473075" lvl="1" indent="0">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a particular set of 13 general purpose registers (r0 - r12). </a:t>
            </a:r>
          </a:p>
          <a:p>
            <a:pPr marL="473075" lvl="1" indent="0">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a particular r13 - which is typically used as a stack pointer. This will be a different r13 for each mode, so allowing each exception type to have its own stack.</a:t>
            </a:r>
          </a:p>
          <a:p>
            <a:pPr marL="473075" lvl="1" indent="0">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a particular r14 - which is used as a link (or return address) register. Again this will be a different r14 for each mode.</a:t>
            </a:r>
          </a:p>
          <a:p>
            <a:pPr marL="473075" lvl="1" indent="0">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r15 - whose only use is as the Program counter.</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The CPSR (Current Program Status Register) - this stores additional information about the state of the processor: </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a:latin typeface="CG Times" charset="0"/>
                <a:cs typeface="DejaVu Sans" charset="0"/>
              </a:rPr>
              <a:t>And finally in privileged modes, a particular SPSR (Saved Program Status Register). This stores a copy of the previous CPSR value when an exception occurs. This combined with the link register allows exceptions to return without corrupting processor state.</a:t>
            </a:r>
          </a:p>
        </p:txBody>
      </p:sp>
      <p:sp>
        <p:nvSpPr>
          <p:cNvPr id="20483" name="Rectangle 2">
            <a:extLst>
              <a:ext uri="{FF2B5EF4-FFF2-40B4-BE49-F238E27FC236}">
                <a16:creationId xmlns:a16="http://schemas.microsoft.com/office/drawing/2014/main" id="{B0D8F714-C62E-4CD8-9D04-D73C6C933C66}"/>
              </a:ext>
            </a:extLst>
          </p:cNvPr>
          <p:cNvSpPr>
            <a:spLocks noChangeArrowheads="1" noTextEdit="1"/>
          </p:cNvSpPr>
          <p:nvPr>
            <p:ph type="sldImg" idx="1"/>
          </p:nvPr>
        </p:nvSpPr>
        <p:spPr>
          <a:xfrm>
            <a:off x="342900" y="941388"/>
            <a:ext cx="6386513" cy="3594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82EF24A1-5969-44CA-9C3D-BC701DF3C54B}"/>
              </a:ext>
            </a:extLst>
          </p:cNvPr>
          <p:cNvSpPr>
            <a:spLocks noChangeArrowheads="1" noTextEdit="1"/>
          </p:cNvSpPr>
          <p:nvPr>
            <p:ph type="sldImg"/>
          </p:nvPr>
        </p:nvSpPr>
        <p:spPr>
          <a:xfrm>
            <a:off x="341313" y="941388"/>
            <a:ext cx="6386512" cy="3594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1" name="Text Box 2">
            <a:extLst>
              <a:ext uri="{FF2B5EF4-FFF2-40B4-BE49-F238E27FC236}">
                <a16:creationId xmlns:a16="http://schemas.microsoft.com/office/drawing/2014/main" id="{201C3DA3-8FD2-461C-8DA5-883B7AB3F3FB}"/>
              </a:ext>
            </a:extLst>
          </p:cNvPr>
          <p:cNvSpPr>
            <a:spLocks noChangeArrowheads="1"/>
          </p:cNvSpPr>
          <p:nvPr>
            <p:ph type="body" idx="1"/>
          </p:nvPr>
        </p:nvSpPr>
        <p:spPr>
          <a:xfrm>
            <a:off x="942975" y="4873625"/>
            <a:ext cx="5199063" cy="4621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This </a:t>
            </a:r>
            <a:r>
              <a:rPr lang="en-US" altLang="en-US" b="1">
                <a:solidFill>
                  <a:srgbClr val="FC0128"/>
                </a:solidFill>
                <a:latin typeface="Times New Roman" panose="02020603050405020304" pitchFamily="18" charset="0"/>
                <a:cs typeface="DejaVu Sans" charset="0"/>
              </a:rPr>
              <a:t>animated</a:t>
            </a:r>
            <a:r>
              <a:rPr lang="en-US" altLang="en-US">
                <a:latin typeface="Times New Roman" panose="02020603050405020304" pitchFamily="18" charset="0"/>
                <a:cs typeface="DejaVu Sans" charset="0"/>
              </a:rPr>
              <a:t> slide shows the way that the banking of registers works. On the left the currently visible set of registers are shown for a particular mode.</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On the right are the registers that are banked out whilst in that mode.</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endParaRPr lang="en-US" altLang="en-US">
              <a:latin typeface="Times New Roman" panose="02020603050405020304" pitchFamily="18" charset="0"/>
              <a:cs typeface="DejaVu Sans" charset="0"/>
            </a:endParaRP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Each key press will switch mode:</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endParaRPr lang="en-US" altLang="en-US">
              <a:latin typeface="Times New Roman" panose="02020603050405020304" pitchFamily="18" charset="0"/>
              <a:cs typeface="DejaVu Sans" charset="0"/>
            </a:endParaRP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user -&gt; FIQ -&gt;user -&gt; IRQ -&gt; user -&gt;SVC -&gt; User -&gt; Undef -&gt; User -&gt; Abort and then back to user.</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endParaRPr lang="en-US" altLang="en-US">
              <a:latin typeface="Times New Roman" panose="02020603050405020304" pitchFamily="18" charset="0"/>
              <a:cs typeface="DejaVu Sans" charset="0"/>
            </a:endParaRP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The following slide then shows this in a more static way that is more useful for reference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69A14517-AFE4-4970-AE07-38D7A968FF33}"/>
              </a:ext>
            </a:extLst>
          </p:cNvPr>
          <p:cNvSpPr>
            <a:spLocks noChangeArrowheads="1"/>
          </p:cNvSpPr>
          <p:nvPr>
            <p:ph type="body"/>
          </p:nvPr>
        </p:nvSpPr>
        <p:spPr>
          <a:xfrm>
            <a:off x="944563" y="4873625"/>
            <a:ext cx="5197475" cy="5707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sz="2400">
                <a:solidFill>
                  <a:srgbClr val="00234A"/>
                </a:solidFill>
                <a:latin typeface="CG Times" charset="0"/>
                <a:cs typeface="DejaVu Sans" charset="0"/>
              </a:rPr>
              <a:t>The Programmers Model can be split into two elements - first of all, the processor modes and secondly, the processor registers. So let’s start by looking at the modes.</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sz="2400">
                <a:solidFill>
                  <a:srgbClr val="00234A"/>
                </a:solidFill>
                <a:latin typeface="CG Times" charset="0"/>
                <a:cs typeface="DejaVu Sans" charset="0"/>
              </a:rPr>
              <a:t>Now the typical application will run in an unprivileged mode know as “User” mode, whereas the various exception types will be dealt with in one of the privileged modes : Fast Interrupt, Supervisor, Abort, Normal Interrupt and Undefined (and we will look at what causes each of the exceptions later on).</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sz="2400" b="1">
                <a:solidFill>
                  <a:srgbClr val="00234A"/>
                </a:solidFill>
                <a:latin typeface="CG Times" charset="0"/>
                <a:cs typeface="DejaVu Sans" charset="0"/>
              </a:rPr>
              <a:t>NB - spell out the word FIQ, otherwise you are saying something rude in German!</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sz="2400">
                <a:solidFill>
                  <a:srgbClr val="00234A"/>
                </a:solidFill>
                <a:latin typeface="CG Times" charset="0"/>
                <a:cs typeface="DejaVu Sans" charset="0"/>
              </a:rPr>
              <a:t>One question here is what is the difference between the privileged and unprivileged modes? Well in reality very little really - the ARM core has an output signal (nTRANS on ARM7TDMI, InTRANS, DnTRANS on 9, or encoded as part of HPROT or BPROT in AMBA) which indicates whether the current mode is privileged or unprivileged, and this can be used, for instance, by a memory controller to only allow IO access in a privileged mode. In addition some operations are only permitted in a privileged mode, such as directly changing the mode and enabling of interrupts.</a:t>
            </a:r>
          </a:p>
          <a:p>
            <a:pPr>
              <a:spcBef>
                <a:spcPts val="450"/>
              </a:spcBef>
              <a:spcAft>
                <a:spcPts val="1200"/>
              </a:spcAft>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GB" altLang="en-US" sz="2400">
                <a:solidFill>
                  <a:srgbClr val="00234A"/>
                </a:solidFill>
                <a:latin typeface="CG Times" charset="0"/>
                <a:cs typeface="DejaVu Sans" charset="0"/>
              </a:rPr>
              <a:t>All current ARM cores implement system mode (added in architecture v4). This is simply a privileged version of user mode.  Important for re-entrant exceptions because no exceptions can cause system mode to be entered.</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endParaRPr lang="en-GB" altLang="en-US" sz="2400">
              <a:solidFill>
                <a:srgbClr val="00234A"/>
              </a:solidFill>
              <a:latin typeface="CG Times" charset="0"/>
              <a:cs typeface="DejaVu Sans" charset="0"/>
            </a:endParaRPr>
          </a:p>
        </p:txBody>
      </p:sp>
      <p:sp>
        <p:nvSpPr>
          <p:cNvPr id="24579" name="Rectangle 3">
            <a:extLst>
              <a:ext uri="{FF2B5EF4-FFF2-40B4-BE49-F238E27FC236}">
                <a16:creationId xmlns:a16="http://schemas.microsoft.com/office/drawing/2014/main" id="{7CDAAAFC-53F3-434F-B568-A6F2CBD1A307}"/>
              </a:ext>
            </a:extLst>
          </p:cNvPr>
          <p:cNvSpPr>
            <a:spLocks noChangeArrowheads="1" noTextEdit="1"/>
          </p:cNvSpPr>
          <p:nvPr>
            <p:ph type="sldImg" idx="1"/>
          </p:nvPr>
        </p:nvSpPr>
        <p:spPr>
          <a:xfrm>
            <a:off x="342900" y="941388"/>
            <a:ext cx="6386513" cy="3594100"/>
          </a:xfr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D927416C-3903-4620-A5D4-DDCE7FBAA592}"/>
              </a:ext>
            </a:extLst>
          </p:cNvPr>
          <p:cNvSpPr>
            <a:spLocks noChangeArrowheads="1" noTextEdit="1"/>
          </p:cNvSpPr>
          <p:nvPr>
            <p:ph type="sldImg"/>
          </p:nvPr>
        </p:nvSpPr>
        <p:spPr>
          <a:xfrm>
            <a:off x="341313" y="941388"/>
            <a:ext cx="6386512" cy="3594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7" name="Text Box 2">
            <a:extLst>
              <a:ext uri="{FF2B5EF4-FFF2-40B4-BE49-F238E27FC236}">
                <a16:creationId xmlns:a16="http://schemas.microsoft.com/office/drawing/2014/main" id="{C383338A-298B-4F75-8304-9B6CD2141671}"/>
              </a:ext>
            </a:extLst>
          </p:cNvPr>
          <p:cNvSpPr>
            <a:spLocks noChangeArrowheads="1"/>
          </p:cNvSpPr>
          <p:nvPr>
            <p:ph type="body" idx="1"/>
          </p:nvPr>
        </p:nvSpPr>
        <p:spPr>
          <a:xfrm>
            <a:off x="942975" y="4873625"/>
            <a:ext cx="5199063" cy="4621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s-ES" altLang="en-US">
                <a:latin typeface="Times New Roman" panose="02020603050405020304" pitchFamily="18" charset="0"/>
                <a:cs typeface="DejaVu Sans" charset="0"/>
              </a:rPr>
              <a:t>This slide shows the registers visible in each mode - basically in a more static fashion than the previous animated slide that is more useful for reference.</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endParaRPr lang="es-ES" altLang="en-US">
              <a:latin typeface="Times New Roman" panose="02020603050405020304" pitchFamily="18" charset="0"/>
              <a:cs typeface="DejaVu Sans" charset="0"/>
            </a:endParaRP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s-ES" altLang="en-US">
                <a:latin typeface="Times New Roman" panose="02020603050405020304" pitchFamily="18" charset="0"/>
                <a:cs typeface="DejaVu Sans" charset="0"/>
              </a:rPr>
              <a:t>The main point to state here is the splitting of the registers in Thumb state into Low and High registers.</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endParaRPr lang="es-ES" altLang="en-US">
              <a:latin typeface="Times New Roman" panose="02020603050405020304" pitchFamily="18" charset="0"/>
              <a:cs typeface="DejaVu Sans" charset="0"/>
            </a:endParaRP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s-ES" altLang="en-US">
                <a:latin typeface="Times New Roman" panose="02020603050405020304" pitchFamily="18" charset="0"/>
                <a:cs typeface="DejaVu Sans" charset="0"/>
              </a:rPr>
              <a:t>ARM register banking is the minimum necessary for fast handling of overlapping exceptions of different types (e.g. ABORT during SWI during IRQ).  For nested exceptions of the same type (e.g. re-entrant interrupts) some additional pushing of registers to the stack is required.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31439777-FD5C-4E6A-8E7D-3BF6D585BA91}"/>
              </a:ext>
            </a:extLst>
          </p:cNvPr>
          <p:cNvSpPr>
            <a:spLocks noChangeArrowheads="1" noTextEdit="1"/>
          </p:cNvSpPr>
          <p:nvPr>
            <p:ph type="sldImg"/>
          </p:nvPr>
        </p:nvSpPr>
        <p:spPr>
          <a:xfrm>
            <a:off x="341313" y="941388"/>
            <a:ext cx="6386512" cy="3594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5" name="Text Box 2">
            <a:extLst>
              <a:ext uri="{FF2B5EF4-FFF2-40B4-BE49-F238E27FC236}">
                <a16:creationId xmlns:a16="http://schemas.microsoft.com/office/drawing/2014/main" id="{E8A6F267-CDA7-43B9-A06C-7D997CCFA059}"/>
              </a:ext>
            </a:extLst>
          </p:cNvPr>
          <p:cNvSpPr>
            <a:spLocks noChangeArrowheads="1"/>
          </p:cNvSpPr>
          <p:nvPr>
            <p:ph type="body" idx="1"/>
          </p:nvPr>
        </p:nvSpPr>
        <p:spPr>
          <a:xfrm>
            <a:off x="942975" y="4873625"/>
            <a:ext cx="5199063" cy="4816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Green psr bits are only in certain versions of the ARM architecture</a:t>
            </a:r>
          </a:p>
          <a:p>
            <a:pPr>
              <a:lnSpc>
                <a:spcPct val="90000"/>
              </a:lnSpc>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ALU status flags (set if "S" bit set, implied in Thumb state).</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Sticky overflow flag (Q flag) is set either when </a:t>
            </a:r>
          </a:p>
          <a:p>
            <a:pPr marL="944563" lvl="1" indent="0">
              <a:spcBef>
                <a:spcPts val="450"/>
              </a:spcBef>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saturation occurs during QADD, QDADD, QSUB or QDSUB, or </a:t>
            </a:r>
          </a:p>
          <a:p>
            <a:pPr marL="944563" lvl="1" indent="0">
              <a:spcBef>
                <a:spcPts val="450"/>
              </a:spcBef>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the result of SMLAxy or SMLAWx overflows 32-bits</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Once flag has been set can not be modified by one of the above instructions and must write to CPSR using MSR instruction to cleared</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PSRs split into four 8-bit fields that can be individually written: </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Control	(c)	bits 0-7    </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Extension	(x)	bits 8-15	Reserved for future use</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Status	(s)	bits 16-23	Reserved for future use</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Flags	(f)	bits 24-31</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Bits that are reserved for future use should not be modified by current software. Typically, a read-modify-write strategy should be used to update the value of a status register to ensure future compatibility. Note that the T/J bits in the CPSR should never be changed directly by writing to the PSR (use the BX/BXJ instruction to change state instead).</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However, in cases where the processor state is known in advance (e.g. on reset, following an interrupt, or some other exception), an immediate value may be written directly into the status registers, to change only specific bits (e.g. to change mode).</a:t>
            </a:r>
          </a:p>
          <a:p>
            <a:pPr>
              <a:spcBef>
                <a:spcPts val="450"/>
              </a:spcBef>
              <a:buClrTx/>
              <a:buFontTx/>
              <a:buNone/>
              <a:tabLst>
                <a:tab pos="0" algn="l"/>
                <a:tab pos="979488" algn="l"/>
                <a:tab pos="1960563" algn="l"/>
                <a:tab pos="2941638" algn="l"/>
                <a:tab pos="3922713" algn="l"/>
                <a:tab pos="4903788" algn="l"/>
                <a:tab pos="5884863" algn="l"/>
                <a:tab pos="6865938" algn="l"/>
                <a:tab pos="7847013" algn="l"/>
                <a:tab pos="8828088" algn="l"/>
                <a:tab pos="9809163" algn="l"/>
                <a:tab pos="10790238" algn="l"/>
              </a:tabLst>
            </a:pPr>
            <a:r>
              <a:rPr lang="en-US" altLang="en-US">
                <a:latin typeface="Times New Roman" panose="02020603050405020304" pitchFamily="18" charset="0"/>
                <a:cs typeface="DejaVu Sans" charset="0"/>
              </a:rPr>
              <a:t>New ARM V6 bits now shown.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D506-7C44-43F6-800A-F51FEF3DDC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6D1EF4-82BE-463F-98BC-DB3A4B061C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672AE-12D6-49BE-8745-04C1D4910391}"/>
              </a:ext>
            </a:extLst>
          </p:cNvPr>
          <p:cNvSpPr>
            <a:spLocks noGrp="1"/>
          </p:cNvSpPr>
          <p:nvPr>
            <p:ph type="dt" sz="half" idx="10"/>
          </p:nvPr>
        </p:nvSpPr>
        <p:spPr/>
        <p:txBody>
          <a:bodyPr/>
          <a:lstStyle/>
          <a:p>
            <a:fld id="{246D2AD5-6E5F-4D2C-9418-E6DC38C51A2F}" type="datetimeFigureOut">
              <a:rPr lang="en-IN" smtClean="0"/>
              <a:t>18-03-2025</a:t>
            </a:fld>
            <a:endParaRPr lang="en-IN"/>
          </a:p>
        </p:txBody>
      </p:sp>
      <p:sp>
        <p:nvSpPr>
          <p:cNvPr id="5" name="Footer Placeholder 4">
            <a:extLst>
              <a:ext uri="{FF2B5EF4-FFF2-40B4-BE49-F238E27FC236}">
                <a16:creationId xmlns:a16="http://schemas.microsoft.com/office/drawing/2014/main" id="{DE81A844-FF72-40EA-BCB4-4BDFCC5FB1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EE09F6-9DBD-492C-95F7-C8042E917561}"/>
              </a:ext>
            </a:extLst>
          </p:cNvPr>
          <p:cNvSpPr>
            <a:spLocks noGrp="1"/>
          </p:cNvSpPr>
          <p:nvPr>
            <p:ph type="sldNum" sz="quarter" idx="12"/>
          </p:nvPr>
        </p:nvSpPr>
        <p:spPr/>
        <p:txBody>
          <a:bodyPr/>
          <a:lstStyle/>
          <a:p>
            <a:fld id="{A69E9E27-8279-4E24-9A1C-290E378095C0}" type="slidenum">
              <a:rPr lang="en-IN" smtClean="0"/>
              <a:t>‹#›</a:t>
            </a:fld>
            <a:endParaRPr lang="en-IN"/>
          </a:p>
        </p:txBody>
      </p:sp>
    </p:spTree>
    <p:extLst>
      <p:ext uri="{BB962C8B-B14F-4D97-AF65-F5344CB8AC3E}">
        <p14:creationId xmlns:p14="http://schemas.microsoft.com/office/powerpoint/2010/main" val="2798237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962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304801" y="857250"/>
            <a:ext cx="4189413" cy="382786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6613" y="857250"/>
            <a:ext cx="4191000" cy="382786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411057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73779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www.arm.com/" TargetMode="External"/><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10.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hyperlink" Target="http://www.eembc.org/" TargetMode="External"/><Relationship Id="rId1" Type="http://schemas.openxmlformats.org/officeDocument/2006/relationships/slideLayout" Target="../slideLayouts/slideLayout10.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2.jpg"/></Relationships>
</file>

<file path=ppt/slides/_rels/slide19.xml.rels><?xml version="1.0" encoding="UTF-8" standalone="yes"?>
<Relationships xmlns="http://schemas.openxmlformats.org/package/2006/relationships"><Relationship Id="rId2" Type="http://schemas.openxmlformats.org/officeDocument/2006/relationships/hyperlink" Target="http://www.eembc.org/coremark/"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www.arm.com/" TargetMode="External"/><Relationship Id="rId2" Type="http://schemas.openxmlformats.org/officeDocument/2006/relationships/image" Target="../media/image3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3"/>
        <p:cNvGrpSpPr/>
        <p:nvPr/>
      </p:nvGrpSpPr>
      <p:grpSpPr>
        <a:xfrm>
          <a:off x="0" y="0"/>
          <a:ext cx="0" cy="0"/>
          <a:chOff x="0" y="0"/>
          <a:chExt cx="0" cy="0"/>
        </a:xfrm>
      </p:grpSpPr>
      <p:sp>
        <p:nvSpPr>
          <p:cNvPr id="6" name="Slide Number Placeholder 5"/>
          <p:cNvSpPr>
            <a:spLocks noGrp="1"/>
          </p:cNvSpPr>
          <p:nvPr>
            <p:ph type="sldNum" sz="quarter" idx="12"/>
          </p:nvPr>
        </p:nvSpPr>
        <p:spPr>
          <a:xfrm>
            <a:off x="8077839" y="4576417"/>
            <a:ext cx="548700" cy="393600"/>
          </a:xfrm>
        </p:spPr>
        <p:txBody>
          <a:bodyPr/>
          <a:lstStyle/>
          <a:p>
            <a:fld id="{9BA15CD2-76D6-4EFE-91D9-7087332E3318}" type="slidenum">
              <a:rPr lang="en-IN" smtClean="0"/>
              <a:pPr/>
              <a:t>1</a:t>
            </a:fld>
            <a:endParaRPr lang="en-IN"/>
          </a:p>
        </p:txBody>
      </p:sp>
      <p:sp>
        <p:nvSpPr>
          <p:cNvPr id="4" name="Title 1">
            <a:extLst>
              <a:ext uri="{FF2B5EF4-FFF2-40B4-BE49-F238E27FC236}">
                <a16:creationId xmlns:a16="http://schemas.microsoft.com/office/drawing/2014/main" id="{3F65F65C-B07B-69E2-FBD6-391AF643CE66}"/>
              </a:ext>
            </a:extLst>
          </p:cNvPr>
          <p:cNvSpPr txBox="1">
            <a:spLocks/>
          </p:cNvSpPr>
          <p:nvPr/>
        </p:nvSpPr>
        <p:spPr>
          <a:xfrm>
            <a:off x="1029601" y="1411200"/>
            <a:ext cx="7596938" cy="2592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Impact"/>
                <a:ea typeface="Impact"/>
                <a:cs typeface="Impact"/>
                <a:sym typeface="Impact"/>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ctr"/>
            <a:r>
              <a:rPr lang="en-IN" sz="3200" dirty="0">
                <a:latin typeface="Times New Roman" panose="02020603050405020304" pitchFamily="18" charset="0"/>
                <a:cs typeface="Times New Roman" panose="02020603050405020304" pitchFamily="18" charset="0"/>
              </a:rPr>
              <a:t>CS344AI: IOT and Embedded Computing</a:t>
            </a:r>
          </a:p>
          <a:p>
            <a:pPr algn="ctr"/>
            <a:endParaRPr lang="en-IN" sz="3200" dirty="0">
              <a:latin typeface="Times New Roman" panose="02020603050405020304" pitchFamily="18" charset="0"/>
              <a:cs typeface="Times New Roman" panose="02020603050405020304" pitchFamily="18" charset="0"/>
            </a:endParaRPr>
          </a:p>
          <a:p>
            <a:pPr algn="ctr"/>
            <a:endParaRPr lang="en-IN" sz="3200" dirty="0">
              <a:latin typeface="Times New Roman" panose="02020603050405020304" pitchFamily="18" charset="0"/>
              <a:cs typeface="Times New Roman" panose="02020603050405020304" pitchFamily="18" charset="0"/>
            </a:endParaRPr>
          </a:p>
          <a:p>
            <a:pPr algn="ctr"/>
            <a:r>
              <a:rPr lang="en-IN" sz="3200" dirty="0">
                <a:latin typeface="Times New Roman" panose="02020603050405020304" pitchFamily="18" charset="0"/>
                <a:cs typeface="Times New Roman" panose="02020603050405020304" pitchFamily="18" charset="0"/>
              </a:rPr>
              <a:t>Unit-1:Introduction to Embedded Systems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3605-7942-4282-BBFE-F1AEBB46A202}"/>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490952B7-2DB4-455C-9159-5CD814631D10}"/>
              </a:ext>
            </a:extLst>
          </p:cNvPr>
          <p:cNvSpPr>
            <a:spLocks noGrp="1"/>
          </p:cNvSpPr>
          <p:nvPr>
            <p:ph idx="1"/>
          </p:nvPr>
        </p:nvSpPr>
        <p:spPr>
          <a:xfrm>
            <a:off x="113523" y="2516778"/>
            <a:ext cx="3221181" cy="2621321"/>
          </a:xfrm>
        </p:spPr>
        <p:txBody>
          <a:bodyPr>
            <a:normAutofit fontScale="92500" lnSpcReduction="20000"/>
          </a:bodyPr>
          <a:lstStyle/>
          <a:p>
            <a:pPr algn="l" fontAlgn="base">
              <a:buFont typeface="Arial" panose="020B0604020202020204" pitchFamily="34" charset="0"/>
              <a:buChar char="•"/>
            </a:pPr>
            <a:r>
              <a:rPr lang="en-IN" b="1" i="0" dirty="0">
                <a:solidFill>
                  <a:srgbClr val="40424E"/>
                </a:solidFill>
                <a:effectLst/>
                <a:latin typeface="urw-din"/>
              </a:rPr>
              <a:t>Real-Time Embedded Systems:</a:t>
            </a:r>
          </a:p>
          <a:p>
            <a:pPr lvl="1" fontAlgn="base"/>
            <a:r>
              <a:rPr lang="en-US" b="0" i="0" dirty="0">
                <a:solidFill>
                  <a:srgbClr val="40424E"/>
                </a:solidFill>
                <a:effectLst/>
                <a:latin typeface="urw-din"/>
              </a:rPr>
              <a:t>Traffic control system</a:t>
            </a:r>
          </a:p>
          <a:p>
            <a:pPr lvl="1" fontAlgn="base"/>
            <a:r>
              <a:rPr lang="en-US" b="0" i="0" dirty="0">
                <a:solidFill>
                  <a:srgbClr val="40424E"/>
                </a:solidFill>
                <a:effectLst/>
                <a:latin typeface="urw-din"/>
              </a:rPr>
              <a:t>Military usage in defense sector</a:t>
            </a:r>
          </a:p>
          <a:p>
            <a:pPr lvl="1" fontAlgn="base"/>
            <a:r>
              <a:rPr lang="en-US" b="0" i="0" dirty="0">
                <a:solidFill>
                  <a:srgbClr val="40424E"/>
                </a:solidFill>
                <a:effectLst/>
                <a:latin typeface="urw-din"/>
              </a:rPr>
              <a:t>Medical usage in health sector</a:t>
            </a:r>
          </a:p>
          <a:p>
            <a:pPr fontAlgn="base"/>
            <a:r>
              <a:rPr lang="en-IN" b="1" i="0" dirty="0">
                <a:solidFill>
                  <a:srgbClr val="40424E"/>
                </a:solidFill>
                <a:effectLst/>
                <a:latin typeface="urw-din"/>
              </a:rPr>
              <a:t>Stand Alone Embedded Systems </a:t>
            </a:r>
            <a:r>
              <a:rPr lang="en-US" dirty="0">
                <a:solidFill>
                  <a:srgbClr val="40424E"/>
                </a:solidFill>
                <a:latin typeface="urw-din"/>
              </a:rPr>
              <a:t>:</a:t>
            </a:r>
          </a:p>
          <a:p>
            <a:pPr lvl="1" fontAlgn="base"/>
            <a:r>
              <a:rPr lang="en-US" b="0" i="0" dirty="0">
                <a:solidFill>
                  <a:srgbClr val="40424E"/>
                </a:solidFill>
                <a:effectLst/>
                <a:latin typeface="urw-din"/>
              </a:rPr>
              <a:t>MP3 players</a:t>
            </a:r>
          </a:p>
          <a:p>
            <a:pPr lvl="1" fontAlgn="base"/>
            <a:r>
              <a:rPr lang="en-US" b="0" i="0" dirty="0">
                <a:solidFill>
                  <a:srgbClr val="40424E"/>
                </a:solidFill>
                <a:effectLst/>
                <a:latin typeface="urw-din"/>
              </a:rPr>
              <a:t>Microwave ovens</a:t>
            </a:r>
          </a:p>
          <a:p>
            <a:pPr lvl="1" fontAlgn="base"/>
            <a:r>
              <a:rPr lang="en-US" b="0" i="0" dirty="0">
                <a:solidFill>
                  <a:srgbClr val="40424E"/>
                </a:solidFill>
                <a:effectLst/>
                <a:latin typeface="urw-din"/>
              </a:rPr>
              <a:t>calculator</a:t>
            </a:r>
          </a:p>
          <a:p>
            <a:pPr lvl="1" fontAlgn="base"/>
            <a:endParaRPr lang="en-US" b="0" i="0" dirty="0">
              <a:solidFill>
                <a:srgbClr val="40424E"/>
              </a:solidFill>
              <a:effectLst/>
              <a:latin typeface="urw-din"/>
            </a:endParaRPr>
          </a:p>
          <a:p>
            <a:endParaRPr lang="en-IN" dirty="0"/>
          </a:p>
        </p:txBody>
      </p:sp>
      <p:pic>
        <p:nvPicPr>
          <p:cNvPr id="5" name="Picture 4">
            <a:extLst>
              <a:ext uri="{FF2B5EF4-FFF2-40B4-BE49-F238E27FC236}">
                <a16:creationId xmlns:a16="http://schemas.microsoft.com/office/drawing/2014/main" id="{EF0B932C-8BC3-493B-84DD-7473B2436FFA}"/>
              </a:ext>
            </a:extLst>
          </p:cNvPr>
          <p:cNvPicPr>
            <a:picLocks noChangeAspect="1"/>
          </p:cNvPicPr>
          <p:nvPr/>
        </p:nvPicPr>
        <p:blipFill>
          <a:blip r:embed="rId2"/>
          <a:stretch>
            <a:fillRect/>
          </a:stretch>
        </p:blipFill>
        <p:spPr>
          <a:xfrm>
            <a:off x="1684752" y="351671"/>
            <a:ext cx="5766246" cy="2071753"/>
          </a:xfrm>
          <a:prstGeom prst="rect">
            <a:avLst/>
          </a:prstGeom>
        </p:spPr>
      </p:pic>
      <p:sp>
        <p:nvSpPr>
          <p:cNvPr id="7" name="Content Placeholder 2">
            <a:extLst>
              <a:ext uri="{FF2B5EF4-FFF2-40B4-BE49-F238E27FC236}">
                <a16:creationId xmlns:a16="http://schemas.microsoft.com/office/drawing/2014/main" id="{33FA348C-946F-4AEA-B07D-9981433CA8B2}"/>
              </a:ext>
            </a:extLst>
          </p:cNvPr>
          <p:cNvSpPr txBox="1">
            <a:spLocks/>
          </p:cNvSpPr>
          <p:nvPr/>
        </p:nvSpPr>
        <p:spPr>
          <a:xfrm>
            <a:off x="5611119" y="2423424"/>
            <a:ext cx="3221181" cy="2621321"/>
          </a:xfrm>
          <a:prstGeom prst="rect">
            <a:avLst/>
          </a:prstGeom>
        </p:spPr>
        <p:txBody>
          <a:bodyPr vert="horz" lIns="68580" tIns="34290" rIns="68580" bIns="3429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fontAlgn="base"/>
            <a:r>
              <a:rPr lang="en-IN" sz="1500" b="1" dirty="0">
                <a:solidFill>
                  <a:srgbClr val="40424E"/>
                </a:solidFill>
                <a:latin typeface="urw-din"/>
              </a:rPr>
              <a:t>Networked Embedded Systems :</a:t>
            </a:r>
          </a:p>
          <a:p>
            <a:pPr lvl="1" fontAlgn="base"/>
            <a:r>
              <a:rPr lang="en-US" sz="1350" dirty="0">
                <a:solidFill>
                  <a:srgbClr val="40424E"/>
                </a:solidFill>
                <a:latin typeface="urw-din"/>
              </a:rPr>
              <a:t>Home security systems</a:t>
            </a:r>
          </a:p>
          <a:p>
            <a:pPr lvl="1" fontAlgn="base"/>
            <a:r>
              <a:rPr lang="en-US" sz="1350" dirty="0">
                <a:solidFill>
                  <a:srgbClr val="40424E"/>
                </a:solidFill>
                <a:latin typeface="urw-din"/>
              </a:rPr>
              <a:t>ATM machine</a:t>
            </a:r>
          </a:p>
          <a:p>
            <a:pPr lvl="1" fontAlgn="base"/>
            <a:r>
              <a:rPr lang="en-US" sz="1350" dirty="0">
                <a:solidFill>
                  <a:srgbClr val="40424E"/>
                </a:solidFill>
                <a:latin typeface="urw-din"/>
              </a:rPr>
              <a:t>Card swipe machine</a:t>
            </a:r>
          </a:p>
          <a:p>
            <a:pPr fontAlgn="base"/>
            <a:r>
              <a:rPr lang="en-IN" sz="1500" b="1" dirty="0">
                <a:solidFill>
                  <a:srgbClr val="40424E"/>
                </a:solidFill>
                <a:latin typeface="urw-din"/>
              </a:rPr>
              <a:t>Mobile Embedded Systems :</a:t>
            </a:r>
          </a:p>
          <a:p>
            <a:pPr lvl="1" fontAlgn="base"/>
            <a:r>
              <a:rPr lang="en-IN" sz="1350" dirty="0">
                <a:solidFill>
                  <a:srgbClr val="40424E"/>
                </a:solidFill>
                <a:latin typeface="urw-din"/>
              </a:rPr>
              <a:t>MP3 player</a:t>
            </a:r>
          </a:p>
          <a:p>
            <a:pPr lvl="1" fontAlgn="base"/>
            <a:r>
              <a:rPr lang="en-IN" sz="1350" dirty="0">
                <a:solidFill>
                  <a:srgbClr val="40424E"/>
                </a:solidFill>
                <a:latin typeface="urw-din"/>
              </a:rPr>
              <a:t>Mobile phones</a:t>
            </a:r>
          </a:p>
          <a:p>
            <a:pPr lvl="1" fontAlgn="base"/>
            <a:r>
              <a:rPr lang="en-IN" sz="1350" dirty="0">
                <a:solidFill>
                  <a:srgbClr val="40424E"/>
                </a:solidFill>
                <a:latin typeface="urw-din"/>
              </a:rPr>
              <a:t>Digital Camera</a:t>
            </a:r>
          </a:p>
          <a:p>
            <a:pPr lvl="1" fontAlgn="base"/>
            <a:endParaRPr lang="en-US" sz="1350" dirty="0">
              <a:solidFill>
                <a:srgbClr val="40424E"/>
              </a:solidFill>
              <a:latin typeface="urw-din"/>
            </a:endParaRPr>
          </a:p>
          <a:p>
            <a:endParaRPr lang="en-IN" sz="1500" dirty="0"/>
          </a:p>
        </p:txBody>
      </p:sp>
    </p:spTree>
    <p:extLst>
      <p:ext uri="{BB962C8B-B14F-4D97-AF65-F5344CB8AC3E}">
        <p14:creationId xmlns:p14="http://schemas.microsoft.com/office/powerpoint/2010/main" val="298097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4B44-507D-4C76-9284-4217FA28EE1B}"/>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529AEDBA-7CB4-4B9B-B451-784B7291A9A8}"/>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5BE3CB96-4652-41B7-93B6-59250552DD64}"/>
              </a:ext>
            </a:extLst>
          </p:cNvPr>
          <p:cNvPicPr>
            <a:picLocks noChangeAspect="1"/>
          </p:cNvPicPr>
          <p:nvPr/>
        </p:nvPicPr>
        <p:blipFill>
          <a:blip r:embed="rId2"/>
          <a:stretch>
            <a:fillRect/>
          </a:stretch>
        </p:blipFill>
        <p:spPr>
          <a:xfrm>
            <a:off x="1088685" y="317208"/>
            <a:ext cx="6686549" cy="3982857"/>
          </a:xfrm>
          <a:prstGeom prst="rect">
            <a:avLst/>
          </a:prstGeom>
        </p:spPr>
      </p:pic>
    </p:spTree>
    <p:extLst>
      <p:ext uri="{BB962C8B-B14F-4D97-AF65-F5344CB8AC3E}">
        <p14:creationId xmlns:p14="http://schemas.microsoft.com/office/powerpoint/2010/main" val="1788162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9221AAA-DFC9-4887-BF48-F21B861E570B}"/>
              </a:ext>
            </a:extLst>
          </p:cNvPr>
          <p:cNvSpPr>
            <a:spLocks noGrp="1" noChangeArrowheads="1"/>
          </p:cNvSpPr>
          <p:nvPr>
            <p:ph type="title" idx="4294967295"/>
          </p:nvPr>
        </p:nvSpPr>
        <p:spPr>
          <a:xfrm>
            <a:off x="1629440" y="485775"/>
            <a:ext cx="5108972" cy="742950"/>
          </a:xfrm>
          <a:solidFill>
            <a:schemeClr val="accent2">
              <a:lumMod val="50000"/>
              <a:lumOff val="50000"/>
            </a:schemeClr>
          </a:solidFill>
        </p:spPr>
        <p:txBody>
          <a:bodyPr/>
          <a:lstStyle/>
          <a:p>
            <a:pPr>
              <a:buClrTx/>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s-ES" altLang="en-US" dirty="0" err="1"/>
              <a:t>Introduction</a:t>
            </a:r>
            <a:r>
              <a:rPr lang="es-ES" altLang="en-US" dirty="0"/>
              <a:t> </a:t>
            </a:r>
            <a:r>
              <a:rPr lang="es-ES" altLang="en-US" dirty="0" err="1"/>
              <a:t>to</a:t>
            </a:r>
            <a:r>
              <a:rPr lang="es-ES" altLang="en-US" dirty="0"/>
              <a:t> ARM</a:t>
            </a:r>
          </a:p>
        </p:txBody>
      </p:sp>
      <p:sp>
        <p:nvSpPr>
          <p:cNvPr id="4099" name="Rectangle 2">
            <a:extLst>
              <a:ext uri="{FF2B5EF4-FFF2-40B4-BE49-F238E27FC236}">
                <a16:creationId xmlns:a16="http://schemas.microsoft.com/office/drawing/2014/main" id="{E96D5954-45D3-41B2-B880-355EA28B74D8}"/>
              </a:ext>
            </a:extLst>
          </p:cNvPr>
          <p:cNvSpPr>
            <a:spLocks noGrp="1" noChangeArrowheads="1"/>
          </p:cNvSpPr>
          <p:nvPr>
            <p:ph type="body" idx="4294967295"/>
          </p:nvPr>
        </p:nvSpPr>
        <p:spPr>
          <a:xfrm>
            <a:off x="1371600" y="857250"/>
            <a:ext cx="6400800" cy="3829050"/>
          </a:xfrm>
        </p:spPr>
        <p:txBody>
          <a:bodyPr/>
          <a:lstStyle/>
          <a:p>
            <a:pPr indent="-255985">
              <a:buClrTx/>
              <a:buSzPct val="80000"/>
              <a:buNone/>
              <a:tabLst>
                <a:tab pos="257175" algn="l"/>
                <a:tab pos="684610" algn="l"/>
                <a:tab pos="1370410" algn="l"/>
                <a:tab pos="2056210" algn="l"/>
                <a:tab pos="2742010" algn="l"/>
                <a:tab pos="3427810" algn="l"/>
                <a:tab pos="4113610" algn="l"/>
                <a:tab pos="4799410" algn="l"/>
                <a:tab pos="5485210" algn="l"/>
                <a:tab pos="6171010" algn="l"/>
                <a:tab pos="6856810" algn="l"/>
                <a:tab pos="7542610" algn="l"/>
              </a:tabLst>
              <a:defRPr/>
            </a:pPr>
            <a:endParaRPr lang="es-ES" b="0" dirty="0"/>
          </a:p>
          <a:p>
            <a:pPr indent="-255985">
              <a:buClr>
                <a:srgbClr val="DB5214"/>
              </a:buClr>
              <a:buSzPct val="80000"/>
              <a:buFont typeface="Wingdings" pitchFamily="2" charset="2"/>
              <a:buChar char=""/>
              <a:tabLst>
                <a:tab pos="257175" algn="l"/>
                <a:tab pos="684610" algn="l"/>
                <a:tab pos="1370410" algn="l"/>
                <a:tab pos="2056210" algn="l"/>
                <a:tab pos="2742010" algn="l"/>
                <a:tab pos="3427810" algn="l"/>
                <a:tab pos="4113610" algn="l"/>
                <a:tab pos="4799410" algn="l"/>
                <a:tab pos="5485210" algn="l"/>
                <a:tab pos="6171010" algn="l"/>
                <a:tab pos="6856810" algn="l"/>
                <a:tab pos="7542610" algn="l"/>
              </a:tabLst>
              <a:defRPr/>
            </a:pPr>
            <a:r>
              <a:rPr lang="es-ES" dirty="0" err="1">
                <a:solidFill>
                  <a:schemeClr val="accent1">
                    <a:lumMod val="50000"/>
                  </a:schemeClr>
                </a:solidFill>
              </a:rPr>
              <a:t>Introduction</a:t>
            </a:r>
            <a:endParaRPr lang="es-ES" dirty="0">
              <a:solidFill>
                <a:schemeClr val="accent1">
                  <a:lumMod val="50000"/>
                </a:schemeClr>
              </a:solidFill>
            </a:endParaRPr>
          </a:p>
          <a:p>
            <a:pPr indent="-255985">
              <a:buClr>
                <a:srgbClr val="DB5214"/>
              </a:buClr>
              <a:buSzPct val="80000"/>
              <a:buFont typeface="Wingdings" pitchFamily="2" charset="2"/>
              <a:buChar char=""/>
              <a:tabLst>
                <a:tab pos="257175" algn="l"/>
                <a:tab pos="684610" algn="l"/>
                <a:tab pos="1370410" algn="l"/>
                <a:tab pos="2056210" algn="l"/>
                <a:tab pos="2742010" algn="l"/>
                <a:tab pos="3427810" algn="l"/>
                <a:tab pos="4113610" algn="l"/>
                <a:tab pos="4799410" algn="l"/>
                <a:tab pos="5485210" algn="l"/>
                <a:tab pos="6171010" algn="l"/>
                <a:tab pos="6856810" algn="l"/>
                <a:tab pos="7542610" algn="l"/>
              </a:tabLst>
              <a:defRPr/>
            </a:pPr>
            <a:r>
              <a:rPr lang="es-ES" b="0" dirty="0" err="1">
                <a:solidFill>
                  <a:srgbClr val="002060"/>
                </a:solidFill>
              </a:rPr>
              <a:t>Architecture</a:t>
            </a:r>
            <a:endParaRPr lang="es-ES" b="0" dirty="0">
              <a:solidFill>
                <a:srgbClr val="002060"/>
              </a:solidFill>
            </a:endParaRPr>
          </a:p>
          <a:p>
            <a:pPr indent="-255985">
              <a:buClr>
                <a:srgbClr val="DB5214"/>
              </a:buClr>
              <a:buSzPct val="80000"/>
              <a:buFont typeface="Wingdings" pitchFamily="2" charset="2"/>
              <a:buChar char=""/>
              <a:tabLst>
                <a:tab pos="257175" algn="l"/>
                <a:tab pos="684610" algn="l"/>
                <a:tab pos="1370410" algn="l"/>
                <a:tab pos="2056210" algn="l"/>
                <a:tab pos="2742010" algn="l"/>
                <a:tab pos="3427810" algn="l"/>
                <a:tab pos="4113610" algn="l"/>
                <a:tab pos="4799410" algn="l"/>
                <a:tab pos="5485210" algn="l"/>
                <a:tab pos="6171010" algn="l"/>
                <a:tab pos="6856810" algn="l"/>
                <a:tab pos="7542610" algn="l"/>
              </a:tabLst>
              <a:defRPr/>
            </a:pPr>
            <a:r>
              <a:rPr lang="es-ES" b="0" dirty="0" err="1">
                <a:solidFill>
                  <a:srgbClr val="002060"/>
                </a:solidFill>
              </a:rPr>
              <a:t>Programmers</a:t>
            </a:r>
            <a:r>
              <a:rPr lang="es-ES" b="0" dirty="0">
                <a:solidFill>
                  <a:srgbClr val="002060"/>
                </a:solidFill>
              </a:rPr>
              <a:t> </a:t>
            </a:r>
            <a:r>
              <a:rPr lang="es-ES" b="0" dirty="0" err="1">
                <a:solidFill>
                  <a:srgbClr val="002060"/>
                </a:solidFill>
              </a:rPr>
              <a:t>Model</a:t>
            </a:r>
            <a:endParaRPr lang="es-ES" b="0" dirty="0">
              <a:solidFill>
                <a:srgbClr val="002060"/>
              </a:solidFill>
            </a:endParaRPr>
          </a:p>
          <a:p>
            <a:pPr indent="-255985">
              <a:buClr>
                <a:srgbClr val="DB5214"/>
              </a:buClr>
              <a:buSzPct val="80000"/>
              <a:buFont typeface="Wingdings" pitchFamily="2" charset="2"/>
              <a:buChar char=""/>
              <a:tabLst>
                <a:tab pos="257175" algn="l"/>
                <a:tab pos="684610" algn="l"/>
                <a:tab pos="1370410" algn="l"/>
                <a:tab pos="2056210" algn="l"/>
                <a:tab pos="2742010" algn="l"/>
                <a:tab pos="3427810" algn="l"/>
                <a:tab pos="4113610" algn="l"/>
                <a:tab pos="4799410" algn="l"/>
                <a:tab pos="5485210" algn="l"/>
                <a:tab pos="6171010" algn="l"/>
                <a:tab pos="6856810" algn="l"/>
                <a:tab pos="7542610" algn="l"/>
              </a:tabLst>
              <a:defRPr/>
            </a:pPr>
            <a:r>
              <a:rPr lang="es-ES" b="0" dirty="0" err="1">
                <a:solidFill>
                  <a:srgbClr val="002060"/>
                </a:solidFill>
              </a:rPr>
              <a:t>Instruction</a:t>
            </a:r>
            <a:r>
              <a:rPr lang="es-ES" b="0" dirty="0">
                <a:solidFill>
                  <a:srgbClr val="002060"/>
                </a:solidFill>
              </a:rPr>
              <a:t> Set</a:t>
            </a:r>
          </a:p>
          <a:p>
            <a:pPr indent="-255985">
              <a:buClrTx/>
              <a:buSzPct val="80000"/>
              <a:buNone/>
              <a:tabLst>
                <a:tab pos="257175" algn="l"/>
                <a:tab pos="684610" algn="l"/>
                <a:tab pos="1370410" algn="l"/>
                <a:tab pos="2056210" algn="l"/>
                <a:tab pos="2742010" algn="l"/>
                <a:tab pos="3427810" algn="l"/>
                <a:tab pos="4113610" algn="l"/>
                <a:tab pos="4799410" algn="l"/>
                <a:tab pos="5485210" algn="l"/>
                <a:tab pos="6171010" algn="l"/>
                <a:tab pos="6856810" algn="l"/>
                <a:tab pos="7542610" algn="l"/>
              </a:tabLst>
              <a:defRPr/>
            </a:pPr>
            <a:r>
              <a:rPr lang="es-ES" b="0" dirty="0"/>
              <a:t>	</a:t>
            </a:r>
          </a:p>
          <a:p>
            <a:pPr indent="-255985">
              <a:buClrTx/>
              <a:buSzPct val="80000"/>
              <a:buNone/>
              <a:tabLst>
                <a:tab pos="257175" algn="l"/>
                <a:tab pos="684610" algn="l"/>
                <a:tab pos="1370410" algn="l"/>
                <a:tab pos="2056210" algn="l"/>
                <a:tab pos="2742010" algn="l"/>
                <a:tab pos="3427810" algn="l"/>
                <a:tab pos="4113610" algn="l"/>
                <a:tab pos="4799410" algn="l"/>
                <a:tab pos="5485210" algn="l"/>
                <a:tab pos="6171010" algn="l"/>
                <a:tab pos="6856810" algn="l"/>
                <a:tab pos="7542610" algn="l"/>
              </a:tabLst>
              <a:defRPr/>
            </a:pPr>
            <a:endParaRPr lang="es-ES" b="0" dirty="0"/>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42110" y="0"/>
            <a:ext cx="5601890" cy="4357688"/>
          </a:xfrm>
          <a:prstGeom prst="rect">
            <a:avLst/>
          </a:prstGeom>
        </p:spPr>
      </p:pic>
      <p:pic>
        <p:nvPicPr>
          <p:cNvPr id="3" name="object 3"/>
          <p:cNvPicPr/>
          <p:nvPr/>
        </p:nvPicPr>
        <p:blipFill>
          <a:blip r:embed="rId3" cstate="print"/>
          <a:stretch>
            <a:fillRect/>
          </a:stretch>
        </p:blipFill>
        <p:spPr>
          <a:xfrm>
            <a:off x="215998" y="216027"/>
            <a:ext cx="1507617" cy="647985"/>
          </a:xfrm>
          <a:prstGeom prst="rect">
            <a:avLst/>
          </a:prstGeom>
        </p:spPr>
      </p:pic>
      <p:pic>
        <p:nvPicPr>
          <p:cNvPr id="4" name="object 4"/>
          <p:cNvPicPr/>
          <p:nvPr/>
        </p:nvPicPr>
        <p:blipFill>
          <a:blip r:embed="rId4" cstate="print"/>
          <a:stretch>
            <a:fillRect/>
          </a:stretch>
        </p:blipFill>
        <p:spPr>
          <a:xfrm>
            <a:off x="3610806" y="4771347"/>
            <a:ext cx="1922387" cy="254657"/>
          </a:xfrm>
          <a:prstGeom prst="rect">
            <a:avLst/>
          </a:prstGeom>
        </p:spPr>
      </p:pic>
      <p:sp>
        <p:nvSpPr>
          <p:cNvPr id="5" name="object 5"/>
          <p:cNvSpPr txBox="1">
            <a:spLocks noGrp="1"/>
          </p:cNvSpPr>
          <p:nvPr>
            <p:ph type="title"/>
          </p:nvPr>
        </p:nvSpPr>
        <p:spPr>
          <a:xfrm>
            <a:off x="2646997" y="1207770"/>
            <a:ext cx="3915728" cy="945291"/>
          </a:xfrm>
          <a:prstGeom prst="rect">
            <a:avLst/>
          </a:prstGeom>
        </p:spPr>
        <p:txBody>
          <a:bodyPr spcFirstLastPara="1" vert="horz" wrap="square" lIns="0" tIns="9049" rIns="0" bIns="0" rtlCol="0" anchor="t" anchorCtr="0">
            <a:spAutoFit/>
          </a:bodyPr>
          <a:lstStyle/>
          <a:p>
            <a:pPr marL="9525">
              <a:spcBef>
                <a:spcPts val="71"/>
              </a:spcBef>
            </a:pPr>
            <a:r>
              <a:rPr sz="3000" spc="-172" dirty="0"/>
              <a:t>ARM</a:t>
            </a:r>
            <a:r>
              <a:rPr sz="3000" spc="-75" dirty="0"/>
              <a:t> </a:t>
            </a:r>
            <a:r>
              <a:rPr sz="3000" spc="-23" dirty="0"/>
              <a:t>Processor</a:t>
            </a:r>
            <a:r>
              <a:rPr sz="3000" spc="-109" dirty="0"/>
              <a:t> </a:t>
            </a:r>
            <a:r>
              <a:rPr sz="3000" spc="-53" dirty="0"/>
              <a:t>Families</a:t>
            </a:r>
            <a:endParaRPr sz="3000"/>
          </a:p>
        </p:txBody>
      </p:sp>
      <p:sp>
        <p:nvSpPr>
          <p:cNvPr id="7" name="object 7"/>
          <p:cNvSpPr txBox="1"/>
          <p:nvPr/>
        </p:nvSpPr>
        <p:spPr>
          <a:xfrm>
            <a:off x="8872061" y="4771872"/>
            <a:ext cx="90011" cy="162545"/>
          </a:xfrm>
          <a:prstGeom prst="rect">
            <a:avLst/>
          </a:prstGeom>
        </p:spPr>
        <p:txBody>
          <a:bodyPr vert="horz" wrap="square" lIns="0" tIns="12383" rIns="0" bIns="0" rtlCol="0">
            <a:spAutoFit/>
          </a:bodyPr>
          <a:lstStyle/>
          <a:p>
            <a:pPr marL="9525">
              <a:spcBef>
                <a:spcPts val="98"/>
              </a:spcBef>
            </a:pPr>
            <a:r>
              <a:rPr sz="975" spc="-38" dirty="0">
                <a:solidFill>
                  <a:srgbClr val="585858"/>
                </a:solidFill>
                <a:latin typeface="Arial MT"/>
                <a:cs typeface="Arial MT"/>
              </a:rPr>
              <a:t>1</a:t>
            </a:r>
            <a:endParaRPr sz="975">
              <a:latin typeface="Arial MT"/>
              <a:cs typeface="Aria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56932" y="324135"/>
            <a:ext cx="26194" cy="26194"/>
          </a:xfrm>
          <a:custGeom>
            <a:avLst/>
            <a:gdLst/>
            <a:ahLst/>
            <a:cxnLst/>
            <a:rect l="l" t="t" r="r" b="b"/>
            <a:pathLst>
              <a:path w="34925" h="34925">
                <a:moveTo>
                  <a:pt x="25019" y="26797"/>
                </a:moveTo>
                <a:lnTo>
                  <a:pt x="22987" y="23114"/>
                </a:lnTo>
                <a:lnTo>
                  <a:pt x="20955" y="20066"/>
                </a:lnTo>
                <a:lnTo>
                  <a:pt x="19685" y="18796"/>
                </a:lnTo>
                <a:lnTo>
                  <a:pt x="19177" y="18415"/>
                </a:lnTo>
                <a:lnTo>
                  <a:pt x="22606" y="16637"/>
                </a:lnTo>
                <a:lnTo>
                  <a:pt x="22860" y="15748"/>
                </a:lnTo>
                <a:lnTo>
                  <a:pt x="23545" y="13335"/>
                </a:lnTo>
                <a:lnTo>
                  <a:pt x="23622" y="13081"/>
                </a:lnTo>
                <a:lnTo>
                  <a:pt x="23114" y="11049"/>
                </a:lnTo>
                <a:lnTo>
                  <a:pt x="22987" y="10160"/>
                </a:lnTo>
                <a:lnTo>
                  <a:pt x="20955" y="8255"/>
                </a:lnTo>
                <a:lnTo>
                  <a:pt x="20066" y="8153"/>
                </a:lnTo>
                <a:lnTo>
                  <a:pt x="20066" y="13335"/>
                </a:lnTo>
                <a:lnTo>
                  <a:pt x="19685" y="14732"/>
                </a:lnTo>
                <a:lnTo>
                  <a:pt x="18656" y="15748"/>
                </a:lnTo>
                <a:lnTo>
                  <a:pt x="13081" y="15748"/>
                </a:lnTo>
                <a:lnTo>
                  <a:pt x="13081" y="11049"/>
                </a:lnTo>
                <a:lnTo>
                  <a:pt x="18288" y="11049"/>
                </a:lnTo>
                <a:lnTo>
                  <a:pt x="19685" y="11811"/>
                </a:lnTo>
                <a:lnTo>
                  <a:pt x="20002" y="13081"/>
                </a:lnTo>
                <a:lnTo>
                  <a:pt x="20066" y="13335"/>
                </a:lnTo>
                <a:lnTo>
                  <a:pt x="20066" y="8153"/>
                </a:lnTo>
                <a:lnTo>
                  <a:pt x="16891" y="7747"/>
                </a:lnTo>
                <a:lnTo>
                  <a:pt x="9652" y="7747"/>
                </a:lnTo>
                <a:lnTo>
                  <a:pt x="9652" y="26797"/>
                </a:lnTo>
                <a:lnTo>
                  <a:pt x="13081" y="26797"/>
                </a:lnTo>
                <a:lnTo>
                  <a:pt x="13081" y="18796"/>
                </a:lnTo>
                <a:lnTo>
                  <a:pt x="13843" y="18796"/>
                </a:lnTo>
                <a:lnTo>
                  <a:pt x="15494" y="19050"/>
                </a:lnTo>
                <a:lnTo>
                  <a:pt x="16637" y="19939"/>
                </a:lnTo>
                <a:lnTo>
                  <a:pt x="18415" y="22733"/>
                </a:lnTo>
                <a:lnTo>
                  <a:pt x="20955" y="26797"/>
                </a:lnTo>
                <a:lnTo>
                  <a:pt x="25019" y="26797"/>
                </a:lnTo>
                <a:close/>
              </a:path>
              <a:path w="34925" h="34925">
                <a:moveTo>
                  <a:pt x="34544" y="17272"/>
                </a:moveTo>
                <a:lnTo>
                  <a:pt x="33147" y="10541"/>
                </a:lnTo>
                <a:lnTo>
                  <a:pt x="32004" y="8851"/>
                </a:lnTo>
                <a:lnTo>
                  <a:pt x="32004" y="17272"/>
                </a:lnTo>
                <a:lnTo>
                  <a:pt x="30861" y="22987"/>
                </a:lnTo>
                <a:lnTo>
                  <a:pt x="27686" y="27686"/>
                </a:lnTo>
                <a:lnTo>
                  <a:pt x="22987" y="30861"/>
                </a:lnTo>
                <a:lnTo>
                  <a:pt x="17272" y="32004"/>
                </a:lnTo>
                <a:lnTo>
                  <a:pt x="11557" y="30861"/>
                </a:lnTo>
                <a:lnTo>
                  <a:pt x="6858" y="27686"/>
                </a:lnTo>
                <a:lnTo>
                  <a:pt x="3683" y="22987"/>
                </a:lnTo>
                <a:lnTo>
                  <a:pt x="2540" y="17272"/>
                </a:lnTo>
                <a:lnTo>
                  <a:pt x="3683" y="11557"/>
                </a:lnTo>
                <a:lnTo>
                  <a:pt x="6858" y="6858"/>
                </a:lnTo>
                <a:lnTo>
                  <a:pt x="11557"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544" y="17272"/>
                </a:lnTo>
                <a:close/>
              </a:path>
            </a:pathLst>
          </a:custGeom>
          <a:solidFill>
            <a:srgbClr val="221F1F"/>
          </a:solidFill>
        </p:spPr>
        <p:txBody>
          <a:bodyPr wrap="square" lIns="0" tIns="0" rIns="0" bIns="0" rtlCol="0"/>
          <a:lstStyle/>
          <a:p>
            <a:endParaRPr sz="1050"/>
          </a:p>
        </p:txBody>
      </p:sp>
      <p:sp>
        <p:nvSpPr>
          <p:cNvPr id="3" name="object 3"/>
          <p:cNvSpPr txBox="1"/>
          <p:nvPr/>
        </p:nvSpPr>
        <p:spPr>
          <a:xfrm>
            <a:off x="7705534" y="4714037"/>
            <a:ext cx="883920" cy="171201"/>
          </a:xfrm>
          <a:prstGeom prst="rect">
            <a:avLst/>
          </a:prstGeom>
        </p:spPr>
        <p:txBody>
          <a:bodyPr vert="horz" wrap="square" lIns="0" tIns="9525" rIns="0" bIns="0" rtlCol="0">
            <a:spAutoFit/>
          </a:bodyPr>
          <a:lstStyle/>
          <a:p>
            <a:pPr marL="9525">
              <a:spcBef>
                <a:spcPts val="75"/>
              </a:spcBef>
            </a:pPr>
            <a:r>
              <a:rPr sz="1050" spc="-79" dirty="0">
                <a:solidFill>
                  <a:srgbClr val="888888"/>
                </a:solidFill>
                <a:latin typeface="Times New Roman"/>
                <a:cs typeface="Times New Roman"/>
              </a:rPr>
              <a:t>MGR,ECE,RVCE</a:t>
            </a:r>
            <a:endParaRPr sz="1050">
              <a:latin typeface="Times New Roman"/>
              <a:cs typeface="Times New Roman"/>
            </a:endParaRPr>
          </a:p>
        </p:txBody>
      </p:sp>
      <p:sp>
        <p:nvSpPr>
          <p:cNvPr id="4" name="object 4"/>
          <p:cNvSpPr txBox="1"/>
          <p:nvPr/>
        </p:nvSpPr>
        <p:spPr>
          <a:xfrm>
            <a:off x="330861" y="4731411"/>
            <a:ext cx="87154" cy="171201"/>
          </a:xfrm>
          <a:prstGeom prst="rect">
            <a:avLst/>
          </a:prstGeom>
        </p:spPr>
        <p:txBody>
          <a:bodyPr vert="horz" wrap="square" lIns="0" tIns="9525" rIns="0" bIns="0" rtlCol="0">
            <a:spAutoFit/>
          </a:bodyPr>
          <a:lstStyle/>
          <a:p>
            <a:pPr marL="9525">
              <a:spcBef>
                <a:spcPts val="75"/>
              </a:spcBef>
            </a:pPr>
            <a:r>
              <a:rPr sz="1050" spc="-38" dirty="0">
                <a:solidFill>
                  <a:srgbClr val="888888"/>
                </a:solidFill>
                <a:latin typeface="Calibri"/>
                <a:cs typeface="Calibri"/>
              </a:rPr>
              <a:t>2</a:t>
            </a:r>
            <a:endParaRPr sz="1050">
              <a:latin typeface="Calibri"/>
              <a:cs typeface="Calibri"/>
            </a:endParaRPr>
          </a:p>
        </p:txBody>
      </p:sp>
      <p:sp>
        <p:nvSpPr>
          <p:cNvPr id="5" name="object 5"/>
          <p:cNvSpPr txBox="1">
            <a:spLocks noGrp="1"/>
          </p:cNvSpPr>
          <p:nvPr>
            <p:ph type="title"/>
          </p:nvPr>
        </p:nvSpPr>
        <p:spPr>
          <a:xfrm>
            <a:off x="233775" y="333769"/>
            <a:ext cx="6390450" cy="455733"/>
          </a:xfrm>
          <a:prstGeom prst="rect">
            <a:avLst/>
          </a:prstGeom>
        </p:spPr>
        <p:txBody>
          <a:bodyPr spcFirstLastPara="1" vert="horz" wrap="square" lIns="0" tIns="11906" rIns="0" bIns="0" rtlCol="0" anchor="t" anchorCtr="0">
            <a:spAutoFit/>
          </a:bodyPr>
          <a:lstStyle/>
          <a:p>
            <a:pPr marL="9525">
              <a:spcBef>
                <a:spcPts val="94"/>
              </a:spcBef>
            </a:pPr>
            <a:r>
              <a:rPr spc="-124" dirty="0"/>
              <a:t>ARM</a:t>
            </a:r>
            <a:r>
              <a:rPr spc="-53" dirty="0"/>
              <a:t> </a:t>
            </a:r>
            <a:r>
              <a:rPr dirty="0"/>
              <a:t>Cortex</a:t>
            </a:r>
            <a:r>
              <a:rPr spc="-64" dirty="0"/>
              <a:t> </a:t>
            </a:r>
            <a:r>
              <a:rPr dirty="0"/>
              <a:t>Processor</a:t>
            </a:r>
            <a:r>
              <a:rPr spc="-68" dirty="0"/>
              <a:t> </a:t>
            </a:r>
            <a:r>
              <a:rPr spc="-30" dirty="0"/>
              <a:t>Families</a:t>
            </a:r>
          </a:p>
        </p:txBody>
      </p:sp>
      <p:sp>
        <p:nvSpPr>
          <p:cNvPr id="6" name="object 6"/>
          <p:cNvSpPr txBox="1">
            <a:spLocks noGrp="1"/>
          </p:cNvSpPr>
          <p:nvPr>
            <p:ph type="body" idx="1"/>
          </p:nvPr>
        </p:nvSpPr>
        <p:spPr>
          <a:xfrm>
            <a:off x="233775" y="864356"/>
            <a:ext cx="6390450" cy="5605541"/>
          </a:xfrm>
          <a:prstGeom prst="rect">
            <a:avLst/>
          </a:prstGeom>
        </p:spPr>
        <p:txBody>
          <a:bodyPr spcFirstLastPara="1" vert="horz" wrap="square" lIns="0" tIns="9049" rIns="0" bIns="0" rtlCol="0" anchor="t" anchorCtr="0">
            <a:spAutoFit/>
          </a:bodyPr>
          <a:lstStyle/>
          <a:p>
            <a:pPr marL="215265" marR="3810" indent="-205740">
              <a:lnSpc>
                <a:spcPct val="100000"/>
              </a:lnSpc>
              <a:spcBef>
                <a:spcPts val="71"/>
              </a:spcBef>
              <a:buClr>
                <a:srgbClr val="D24717"/>
              </a:buClr>
              <a:buSzPct val="84000"/>
              <a:buFont typeface="Segoe UI Symbol"/>
              <a:buChar char="⚫"/>
              <a:tabLst>
                <a:tab pos="215265" algn="l"/>
                <a:tab pos="7839551" algn="l"/>
              </a:tabLst>
            </a:pPr>
            <a:r>
              <a:rPr b="1" i="1" dirty="0">
                <a:latin typeface="Times New Roman"/>
                <a:cs typeface="Times New Roman"/>
              </a:rPr>
              <a:t>A</a:t>
            </a:r>
            <a:r>
              <a:rPr b="1" i="1" spc="-79" dirty="0">
                <a:latin typeface="Times New Roman"/>
                <a:cs typeface="Times New Roman"/>
              </a:rPr>
              <a:t> </a:t>
            </a:r>
            <a:r>
              <a:rPr b="1" i="1" spc="-49" dirty="0">
                <a:latin typeface="Times New Roman"/>
                <a:cs typeface="Times New Roman"/>
              </a:rPr>
              <a:t>Profile</a:t>
            </a:r>
            <a:r>
              <a:rPr b="1" i="1" spc="-19" dirty="0">
                <a:latin typeface="Times New Roman"/>
                <a:cs typeface="Times New Roman"/>
              </a:rPr>
              <a:t> </a:t>
            </a:r>
            <a:r>
              <a:rPr b="1" spc="-150" dirty="0">
                <a:latin typeface="Times New Roman"/>
                <a:cs typeface="Times New Roman"/>
              </a:rPr>
              <a:t>:</a:t>
            </a:r>
            <a:r>
              <a:rPr b="1" spc="-11" dirty="0">
                <a:latin typeface="Times New Roman"/>
                <a:cs typeface="Times New Roman"/>
              </a:rPr>
              <a:t> </a:t>
            </a:r>
            <a:r>
              <a:rPr spc="-101" dirty="0"/>
              <a:t>Application</a:t>
            </a:r>
            <a:r>
              <a:rPr spc="-8" dirty="0"/>
              <a:t> </a:t>
            </a:r>
            <a:r>
              <a:rPr spc="-79" dirty="0"/>
              <a:t>processors</a:t>
            </a:r>
            <a:r>
              <a:rPr spc="-11" dirty="0"/>
              <a:t> </a:t>
            </a:r>
            <a:r>
              <a:rPr spc="-90" dirty="0"/>
              <a:t>which</a:t>
            </a:r>
            <a:r>
              <a:rPr spc="-15" dirty="0"/>
              <a:t> </a:t>
            </a:r>
            <a:r>
              <a:rPr spc="-30" dirty="0"/>
              <a:t>are</a:t>
            </a:r>
            <a:r>
              <a:rPr spc="-11" dirty="0"/>
              <a:t> </a:t>
            </a:r>
            <a:r>
              <a:rPr spc="-90" dirty="0"/>
              <a:t>designed</a:t>
            </a:r>
            <a:r>
              <a:rPr spc="-15" dirty="0"/>
              <a:t> </a:t>
            </a:r>
            <a:r>
              <a:rPr dirty="0"/>
              <a:t>to</a:t>
            </a:r>
            <a:r>
              <a:rPr spc="-11" dirty="0"/>
              <a:t> </a:t>
            </a:r>
            <a:r>
              <a:rPr spc="-90" dirty="0"/>
              <a:t>handle</a:t>
            </a:r>
            <a:r>
              <a:rPr spc="-15" dirty="0"/>
              <a:t> </a:t>
            </a:r>
            <a:r>
              <a:rPr spc="-83" dirty="0"/>
              <a:t>complex</a:t>
            </a:r>
            <a:r>
              <a:rPr spc="-11" dirty="0"/>
              <a:t> </a:t>
            </a:r>
            <a:r>
              <a:rPr spc="-8" dirty="0"/>
              <a:t>applications</a:t>
            </a:r>
            <a:r>
              <a:rPr dirty="0"/>
              <a:t>	</a:t>
            </a:r>
            <a:r>
              <a:rPr spc="-83" dirty="0"/>
              <a:t>such</a:t>
            </a:r>
            <a:r>
              <a:rPr spc="-19" dirty="0"/>
              <a:t> </a:t>
            </a:r>
            <a:r>
              <a:rPr spc="-146" dirty="0"/>
              <a:t>as </a:t>
            </a:r>
            <a:r>
              <a:rPr spc="-116" dirty="0"/>
              <a:t>high-</a:t>
            </a:r>
            <a:r>
              <a:rPr spc="-83" dirty="0"/>
              <a:t>end</a:t>
            </a:r>
            <a:r>
              <a:rPr spc="4" dirty="0"/>
              <a:t> </a:t>
            </a:r>
            <a:r>
              <a:rPr spc="-90" dirty="0"/>
              <a:t>embedded</a:t>
            </a:r>
            <a:r>
              <a:rPr spc="19" dirty="0"/>
              <a:t> </a:t>
            </a:r>
            <a:r>
              <a:rPr spc="-86" dirty="0"/>
              <a:t>operating</a:t>
            </a:r>
            <a:r>
              <a:rPr spc="-11" dirty="0"/>
              <a:t> </a:t>
            </a:r>
            <a:r>
              <a:rPr spc="-116" dirty="0"/>
              <a:t>systems</a:t>
            </a:r>
            <a:r>
              <a:rPr spc="-11" dirty="0"/>
              <a:t> </a:t>
            </a:r>
            <a:r>
              <a:rPr spc="-8" dirty="0"/>
              <a:t>(OSs)</a:t>
            </a:r>
          </a:p>
          <a:p>
            <a:pPr marL="170497" marR="4286" indent="40005">
              <a:lnSpc>
                <a:spcPct val="100000"/>
              </a:lnSpc>
              <a:spcBef>
                <a:spcPts val="450"/>
              </a:spcBef>
            </a:pPr>
            <a:r>
              <a:rPr spc="-53" dirty="0"/>
              <a:t>-</a:t>
            </a:r>
            <a:r>
              <a:rPr spc="-101" dirty="0"/>
              <a:t>These</a:t>
            </a:r>
            <a:r>
              <a:rPr spc="-19" dirty="0"/>
              <a:t> </a:t>
            </a:r>
            <a:r>
              <a:rPr spc="-86" dirty="0"/>
              <a:t>processors</a:t>
            </a:r>
            <a:r>
              <a:rPr spc="-30" dirty="0"/>
              <a:t> </a:t>
            </a:r>
            <a:r>
              <a:rPr spc="-64" dirty="0"/>
              <a:t>requiring</a:t>
            </a:r>
            <a:r>
              <a:rPr spc="-23" dirty="0"/>
              <a:t> </a:t>
            </a:r>
            <a:r>
              <a:rPr spc="-34" dirty="0"/>
              <a:t>the</a:t>
            </a:r>
            <a:r>
              <a:rPr spc="-23" dirty="0"/>
              <a:t> </a:t>
            </a:r>
            <a:r>
              <a:rPr spc="-101" dirty="0"/>
              <a:t>highest</a:t>
            </a:r>
            <a:r>
              <a:rPr spc="-19" dirty="0"/>
              <a:t> </a:t>
            </a:r>
            <a:r>
              <a:rPr spc="-101" dirty="0"/>
              <a:t>processing</a:t>
            </a:r>
            <a:r>
              <a:rPr spc="-11" dirty="0"/>
              <a:t> </a:t>
            </a:r>
            <a:r>
              <a:rPr spc="-94" dirty="0"/>
              <a:t>power,</a:t>
            </a:r>
            <a:r>
              <a:rPr spc="-75" dirty="0"/>
              <a:t> </a:t>
            </a:r>
            <a:r>
              <a:rPr spc="-68" dirty="0"/>
              <a:t>virtual</a:t>
            </a:r>
            <a:r>
              <a:rPr spc="-15" dirty="0"/>
              <a:t> </a:t>
            </a:r>
            <a:r>
              <a:rPr spc="-90" dirty="0"/>
              <a:t>memory</a:t>
            </a:r>
            <a:r>
              <a:rPr spc="-11" dirty="0"/>
              <a:t> </a:t>
            </a:r>
            <a:r>
              <a:rPr spc="-105" dirty="0"/>
              <a:t>system</a:t>
            </a:r>
            <a:r>
              <a:rPr spc="-11" dirty="0"/>
              <a:t> </a:t>
            </a:r>
            <a:r>
              <a:rPr spc="-41" dirty="0"/>
              <a:t>support</a:t>
            </a:r>
            <a:r>
              <a:rPr spc="-15" dirty="0"/>
              <a:t> with </a:t>
            </a:r>
            <a:r>
              <a:rPr spc="-94" dirty="0"/>
              <a:t>memory</a:t>
            </a:r>
            <a:r>
              <a:rPr spc="-15" dirty="0"/>
              <a:t> </a:t>
            </a:r>
            <a:r>
              <a:rPr spc="-109" dirty="0"/>
              <a:t>management</a:t>
            </a:r>
            <a:r>
              <a:rPr spc="-8" dirty="0"/>
              <a:t> </a:t>
            </a:r>
            <a:r>
              <a:rPr spc="-83" dirty="0"/>
              <a:t>units</a:t>
            </a:r>
            <a:r>
              <a:rPr spc="-8" dirty="0"/>
              <a:t> (MMUs).</a:t>
            </a:r>
          </a:p>
          <a:p>
            <a:pPr marL="424339">
              <a:lnSpc>
                <a:spcPct val="100000"/>
              </a:lnSpc>
              <a:spcBef>
                <a:spcPts val="450"/>
              </a:spcBef>
            </a:pPr>
            <a:r>
              <a:rPr spc="-71" dirty="0"/>
              <a:t>E.g:</a:t>
            </a:r>
            <a:r>
              <a:rPr spc="-101" dirty="0"/>
              <a:t> </a:t>
            </a:r>
            <a:r>
              <a:rPr spc="-113" dirty="0"/>
              <a:t>High-</a:t>
            </a:r>
            <a:r>
              <a:rPr spc="-86" dirty="0"/>
              <a:t>end</a:t>
            </a:r>
            <a:r>
              <a:rPr spc="8" dirty="0"/>
              <a:t> </a:t>
            </a:r>
            <a:r>
              <a:rPr spc="-101" dirty="0"/>
              <a:t>mobile</a:t>
            </a:r>
            <a:r>
              <a:rPr spc="15" dirty="0"/>
              <a:t> </a:t>
            </a:r>
            <a:r>
              <a:rPr spc="-124" dirty="0"/>
              <a:t>phones(Samsung</a:t>
            </a:r>
            <a:r>
              <a:rPr spc="41" dirty="0"/>
              <a:t> </a:t>
            </a:r>
            <a:r>
              <a:rPr spc="-116" dirty="0"/>
              <a:t>S6:</a:t>
            </a:r>
            <a:r>
              <a:rPr spc="-94" dirty="0"/>
              <a:t> </a:t>
            </a:r>
            <a:r>
              <a:rPr spc="-150" dirty="0"/>
              <a:t>Samsung</a:t>
            </a:r>
            <a:r>
              <a:rPr spc="11" dirty="0"/>
              <a:t> </a:t>
            </a:r>
            <a:r>
              <a:rPr spc="-8" dirty="0"/>
              <a:t>Eqynos).</a:t>
            </a:r>
          </a:p>
          <a:p>
            <a:pPr marL="215265" marR="190500" indent="-205740">
              <a:lnSpc>
                <a:spcPct val="100000"/>
              </a:lnSpc>
              <a:spcBef>
                <a:spcPts val="450"/>
              </a:spcBef>
              <a:buClr>
                <a:srgbClr val="D24717"/>
              </a:buClr>
              <a:buSzPct val="84000"/>
              <a:buFont typeface="Segoe UI Symbol"/>
              <a:buChar char="⚫"/>
              <a:tabLst>
                <a:tab pos="215265" algn="l"/>
              </a:tabLst>
            </a:pPr>
            <a:r>
              <a:rPr b="1" i="1" spc="-94" dirty="0">
                <a:latin typeface="Times New Roman"/>
                <a:cs typeface="Times New Roman"/>
              </a:rPr>
              <a:t>R</a:t>
            </a:r>
            <a:r>
              <a:rPr b="1" i="1" spc="-19" dirty="0">
                <a:latin typeface="Times New Roman"/>
                <a:cs typeface="Times New Roman"/>
              </a:rPr>
              <a:t> </a:t>
            </a:r>
            <a:r>
              <a:rPr b="1" i="1" spc="-79" dirty="0">
                <a:latin typeface="Times New Roman"/>
                <a:cs typeface="Times New Roman"/>
              </a:rPr>
              <a:t>Profile</a:t>
            </a:r>
            <a:r>
              <a:rPr b="1" spc="-79" dirty="0">
                <a:latin typeface="Times New Roman"/>
                <a:cs typeface="Times New Roman"/>
              </a:rPr>
              <a:t>:</a:t>
            </a:r>
            <a:r>
              <a:rPr b="1" spc="-71" dirty="0">
                <a:latin typeface="Times New Roman"/>
                <a:cs typeface="Times New Roman"/>
              </a:rPr>
              <a:t> </a:t>
            </a:r>
            <a:r>
              <a:rPr spc="-109" dirty="0"/>
              <a:t>Real-</a:t>
            </a:r>
            <a:r>
              <a:rPr spc="-56" dirty="0"/>
              <a:t>time,</a:t>
            </a:r>
            <a:r>
              <a:rPr spc="-101" dirty="0"/>
              <a:t> </a:t>
            </a:r>
            <a:r>
              <a:rPr spc="-116" dirty="0"/>
              <a:t>high-</a:t>
            </a:r>
            <a:r>
              <a:rPr spc="-83" dirty="0"/>
              <a:t>performance</a:t>
            </a:r>
            <a:r>
              <a:rPr spc="30" dirty="0"/>
              <a:t> </a:t>
            </a:r>
            <a:r>
              <a:rPr spc="-90" dirty="0"/>
              <a:t>processors</a:t>
            </a:r>
            <a:r>
              <a:rPr spc="30" dirty="0"/>
              <a:t> </a:t>
            </a:r>
            <a:r>
              <a:rPr spc="-71" dirty="0"/>
              <a:t>targeted</a:t>
            </a:r>
            <a:r>
              <a:rPr spc="-30" dirty="0"/>
              <a:t> </a:t>
            </a:r>
            <a:r>
              <a:rPr spc="-90" dirty="0"/>
              <a:t>primarily</a:t>
            </a:r>
            <a:r>
              <a:rPr spc="-15" dirty="0"/>
              <a:t> </a:t>
            </a:r>
            <a:r>
              <a:rPr spc="-75" dirty="0"/>
              <a:t>at</a:t>
            </a:r>
            <a:r>
              <a:rPr spc="-15" dirty="0"/>
              <a:t> </a:t>
            </a:r>
            <a:r>
              <a:rPr spc="-64" dirty="0"/>
              <a:t>the</a:t>
            </a:r>
            <a:r>
              <a:rPr spc="-15" dirty="0"/>
              <a:t> </a:t>
            </a:r>
            <a:r>
              <a:rPr spc="-105" dirty="0"/>
              <a:t>higher</a:t>
            </a:r>
            <a:r>
              <a:rPr spc="-8" dirty="0"/>
              <a:t> </a:t>
            </a:r>
            <a:r>
              <a:rPr spc="-86" dirty="0"/>
              <a:t>end</a:t>
            </a:r>
            <a:r>
              <a:rPr dirty="0"/>
              <a:t> </a:t>
            </a:r>
            <a:r>
              <a:rPr spc="-124" dirty="0"/>
              <a:t>of</a:t>
            </a:r>
            <a:r>
              <a:rPr spc="-11" dirty="0"/>
              <a:t> </a:t>
            </a:r>
            <a:r>
              <a:rPr spc="-19" dirty="0"/>
              <a:t>the </a:t>
            </a:r>
            <a:r>
              <a:rPr spc="-79" dirty="0"/>
              <a:t>real-</a:t>
            </a:r>
            <a:r>
              <a:rPr spc="-75" dirty="0"/>
              <a:t>time</a:t>
            </a:r>
            <a:r>
              <a:rPr spc="-11" dirty="0"/>
              <a:t> </a:t>
            </a:r>
            <a:r>
              <a:rPr spc="-8" dirty="0"/>
              <a:t>market.</a:t>
            </a:r>
          </a:p>
          <a:p>
            <a:pPr marL="170497" marR="5715" indent="53340">
              <a:lnSpc>
                <a:spcPct val="100000"/>
              </a:lnSpc>
              <a:spcBef>
                <a:spcPts val="454"/>
              </a:spcBef>
              <a:tabLst>
                <a:tab pos="6166009" algn="l"/>
              </a:tabLst>
            </a:pPr>
            <a:r>
              <a:rPr spc="-53" dirty="0"/>
              <a:t>-</a:t>
            </a:r>
            <a:r>
              <a:rPr spc="-60" dirty="0"/>
              <a:t>Those</a:t>
            </a:r>
            <a:r>
              <a:rPr spc="15" dirty="0"/>
              <a:t> </a:t>
            </a:r>
            <a:r>
              <a:rPr spc="-71" dirty="0"/>
              <a:t>applications,</a:t>
            </a:r>
            <a:r>
              <a:rPr spc="-38" dirty="0"/>
              <a:t> </a:t>
            </a:r>
            <a:r>
              <a:rPr spc="-53" dirty="0"/>
              <a:t>such</a:t>
            </a:r>
            <a:r>
              <a:rPr spc="19" dirty="0"/>
              <a:t> </a:t>
            </a:r>
            <a:r>
              <a:rPr spc="-34" dirty="0"/>
              <a:t>as</a:t>
            </a:r>
            <a:r>
              <a:rPr spc="19" dirty="0"/>
              <a:t> </a:t>
            </a:r>
            <a:r>
              <a:rPr spc="-113" dirty="0"/>
              <a:t>high-</a:t>
            </a:r>
            <a:r>
              <a:rPr dirty="0"/>
              <a:t>end</a:t>
            </a:r>
            <a:r>
              <a:rPr spc="15" dirty="0"/>
              <a:t> </a:t>
            </a:r>
            <a:r>
              <a:rPr spc="-75" dirty="0"/>
              <a:t>breaking</a:t>
            </a:r>
            <a:r>
              <a:rPr spc="23" dirty="0"/>
              <a:t> </a:t>
            </a:r>
            <a:r>
              <a:rPr spc="-83" dirty="0"/>
              <a:t>systems</a:t>
            </a:r>
            <a:r>
              <a:rPr spc="15" dirty="0"/>
              <a:t> </a:t>
            </a:r>
            <a:r>
              <a:rPr spc="-34" dirty="0"/>
              <a:t>and</a:t>
            </a:r>
            <a:r>
              <a:rPr spc="23" dirty="0"/>
              <a:t> </a:t>
            </a:r>
            <a:r>
              <a:rPr spc="-26" dirty="0"/>
              <a:t>hard</a:t>
            </a:r>
            <a:r>
              <a:rPr spc="23" dirty="0"/>
              <a:t> </a:t>
            </a:r>
            <a:r>
              <a:rPr spc="-41" dirty="0"/>
              <a:t>drive</a:t>
            </a:r>
            <a:r>
              <a:rPr spc="19" dirty="0"/>
              <a:t> </a:t>
            </a:r>
            <a:r>
              <a:rPr spc="-41" dirty="0"/>
              <a:t>controllers,</a:t>
            </a:r>
            <a:r>
              <a:rPr spc="-30" dirty="0"/>
              <a:t> </a:t>
            </a:r>
            <a:r>
              <a:rPr dirty="0"/>
              <a:t>in</a:t>
            </a:r>
            <a:r>
              <a:rPr spc="19" dirty="0"/>
              <a:t> </a:t>
            </a:r>
            <a:r>
              <a:rPr spc="-41" dirty="0"/>
              <a:t>which </a:t>
            </a:r>
            <a:r>
              <a:rPr spc="-131" dirty="0"/>
              <a:t>high</a:t>
            </a:r>
            <a:r>
              <a:rPr spc="-8" dirty="0"/>
              <a:t> </a:t>
            </a:r>
            <a:r>
              <a:rPr spc="-109" dirty="0"/>
              <a:t>processing</a:t>
            </a:r>
            <a:r>
              <a:rPr spc="15" dirty="0"/>
              <a:t> </a:t>
            </a:r>
            <a:r>
              <a:rPr spc="-98" dirty="0"/>
              <a:t>power</a:t>
            </a:r>
            <a:r>
              <a:rPr spc="-15" dirty="0"/>
              <a:t> </a:t>
            </a:r>
            <a:r>
              <a:rPr spc="-113" dirty="0"/>
              <a:t>and</a:t>
            </a:r>
            <a:r>
              <a:rPr spc="-11" dirty="0"/>
              <a:t> </a:t>
            </a:r>
            <a:r>
              <a:rPr spc="-131" dirty="0"/>
              <a:t>high</a:t>
            </a:r>
            <a:r>
              <a:rPr spc="-8" dirty="0"/>
              <a:t> </a:t>
            </a:r>
            <a:r>
              <a:rPr spc="-90" dirty="0"/>
              <a:t>reliability</a:t>
            </a:r>
            <a:r>
              <a:rPr spc="-23" dirty="0"/>
              <a:t> </a:t>
            </a:r>
            <a:r>
              <a:rPr spc="-86" dirty="0"/>
              <a:t>are</a:t>
            </a:r>
            <a:r>
              <a:rPr spc="-11" dirty="0"/>
              <a:t> </a:t>
            </a:r>
            <a:r>
              <a:rPr spc="-101" dirty="0"/>
              <a:t>essential</a:t>
            </a:r>
            <a:r>
              <a:rPr dirty="0"/>
              <a:t> </a:t>
            </a:r>
            <a:r>
              <a:rPr spc="-113" dirty="0"/>
              <a:t>and</a:t>
            </a:r>
            <a:r>
              <a:rPr spc="-11" dirty="0"/>
              <a:t> </a:t>
            </a:r>
            <a:r>
              <a:rPr spc="-79" dirty="0"/>
              <a:t>for</a:t>
            </a:r>
            <a:r>
              <a:rPr spc="-11" dirty="0"/>
              <a:t> </a:t>
            </a:r>
            <a:r>
              <a:rPr spc="-8" dirty="0"/>
              <a:t>which</a:t>
            </a:r>
            <a:r>
              <a:rPr dirty="0"/>
              <a:t>	</a:t>
            </a:r>
            <a:r>
              <a:rPr spc="-113" dirty="0"/>
              <a:t>low</a:t>
            </a:r>
            <a:r>
              <a:rPr spc="-26" dirty="0"/>
              <a:t> </a:t>
            </a:r>
            <a:r>
              <a:rPr spc="-98" dirty="0"/>
              <a:t>latency</a:t>
            </a:r>
            <a:r>
              <a:rPr spc="-26" dirty="0"/>
              <a:t> </a:t>
            </a:r>
            <a:r>
              <a:rPr spc="-131" dirty="0"/>
              <a:t>is</a:t>
            </a:r>
            <a:r>
              <a:rPr spc="-19" dirty="0"/>
              <a:t> </a:t>
            </a:r>
            <a:r>
              <a:rPr spc="-8" dirty="0"/>
              <a:t>important.</a:t>
            </a:r>
          </a:p>
          <a:p>
            <a:pPr marL="215265" marR="3810" indent="-205740">
              <a:lnSpc>
                <a:spcPct val="100000"/>
              </a:lnSpc>
              <a:spcBef>
                <a:spcPts val="450"/>
              </a:spcBef>
              <a:buClr>
                <a:srgbClr val="D24717"/>
              </a:buClr>
              <a:buSzPct val="84000"/>
              <a:buFont typeface="Segoe UI Symbol"/>
              <a:buChar char="⚫"/>
              <a:tabLst>
                <a:tab pos="215265" algn="l"/>
                <a:tab pos="523399" algn="l"/>
                <a:tab pos="1275873" algn="l"/>
                <a:tab pos="1464469" algn="l"/>
                <a:tab pos="2510314" algn="l"/>
                <a:tab pos="3404235" algn="l"/>
                <a:tab pos="4269581" algn="l"/>
                <a:tab pos="5409724" algn="l"/>
                <a:tab pos="5702141" algn="l"/>
                <a:tab pos="6349365" algn="l"/>
                <a:tab pos="7376636" algn="l"/>
                <a:tab pos="8326755" algn="l"/>
              </a:tabLst>
            </a:pPr>
            <a:r>
              <a:rPr b="1" i="1" spc="-289" dirty="0">
                <a:latin typeface="Times New Roman"/>
                <a:cs typeface="Times New Roman"/>
              </a:rPr>
              <a:t>M</a:t>
            </a:r>
            <a:r>
              <a:rPr b="1" i="1" dirty="0">
                <a:latin typeface="Times New Roman"/>
                <a:cs typeface="Times New Roman"/>
              </a:rPr>
              <a:t>	</a:t>
            </a:r>
            <a:r>
              <a:rPr b="1" i="1" spc="-8" dirty="0">
                <a:latin typeface="Times New Roman"/>
                <a:cs typeface="Times New Roman"/>
              </a:rPr>
              <a:t>Profile</a:t>
            </a:r>
            <a:r>
              <a:rPr b="1" i="1" dirty="0">
                <a:latin typeface="Times New Roman"/>
                <a:cs typeface="Times New Roman"/>
              </a:rPr>
              <a:t>	</a:t>
            </a:r>
            <a:r>
              <a:rPr spc="-38" dirty="0"/>
              <a:t>:</a:t>
            </a:r>
            <a:r>
              <a:rPr dirty="0"/>
              <a:t>	</a:t>
            </a:r>
            <a:r>
              <a:rPr spc="-8" dirty="0"/>
              <a:t>Processors</a:t>
            </a:r>
            <a:r>
              <a:rPr dirty="0"/>
              <a:t>	</a:t>
            </a:r>
            <a:r>
              <a:rPr spc="-8" dirty="0"/>
              <a:t>targeting</a:t>
            </a:r>
            <a:r>
              <a:rPr dirty="0"/>
              <a:t>	</a:t>
            </a:r>
            <a:r>
              <a:rPr spc="-98" dirty="0"/>
              <a:t>low-</a:t>
            </a:r>
            <a:r>
              <a:rPr spc="-15" dirty="0"/>
              <a:t>cost</a:t>
            </a:r>
            <a:r>
              <a:rPr dirty="0"/>
              <a:t>	</a:t>
            </a:r>
            <a:r>
              <a:rPr spc="-19" dirty="0"/>
              <a:t>applications</a:t>
            </a:r>
            <a:r>
              <a:rPr dirty="0"/>
              <a:t>	</a:t>
            </a:r>
            <a:r>
              <a:rPr spc="-19" dirty="0"/>
              <a:t>in</a:t>
            </a:r>
            <a:r>
              <a:rPr dirty="0"/>
              <a:t>	</a:t>
            </a:r>
            <a:r>
              <a:rPr spc="-8" dirty="0"/>
              <a:t>which</a:t>
            </a:r>
            <a:r>
              <a:rPr dirty="0"/>
              <a:t>	</a:t>
            </a:r>
            <a:r>
              <a:rPr spc="-8" dirty="0"/>
              <a:t>processing</a:t>
            </a:r>
            <a:r>
              <a:rPr dirty="0"/>
              <a:t>	</a:t>
            </a:r>
            <a:r>
              <a:rPr spc="-8" dirty="0"/>
              <a:t>efficiency</a:t>
            </a:r>
            <a:r>
              <a:rPr dirty="0"/>
              <a:t>	</a:t>
            </a:r>
            <a:r>
              <a:rPr spc="-127" dirty="0"/>
              <a:t>is </a:t>
            </a:r>
            <a:r>
              <a:rPr spc="-60" dirty="0"/>
              <a:t>important</a:t>
            </a:r>
            <a:r>
              <a:rPr spc="-11" dirty="0"/>
              <a:t> </a:t>
            </a:r>
            <a:r>
              <a:rPr spc="-113" dirty="0"/>
              <a:t>and</a:t>
            </a:r>
            <a:r>
              <a:rPr spc="-15" dirty="0"/>
              <a:t> </a:t>
            </a:r>
            <a:r>
              <a:rPr spc="-56" dirty="0"/>
              <a:t>cost,</a:t>
            </a:r>
            <a:r>
              <a:rPr spc="-105" dirty="0"/>
              <a:t> </a:t>
            </a:r>
            <a:r>
              <a:rPr spc="-98" dirty="0"/>
              <a:t>power</a:t>
            </a:r>
            <a:r>
              <a:rPr spc="-23" dirty="0"/>
              <a:t> </a:t>
            </a:r>
            <a:r>
              <a:rPr spc="-79" dirty="0"/>
              <a:t>consumption,</a:t>
            </a:r>
            <a:r>
              <a:rPr spc="-71" dirty="0"/>
              <a:t> </a:t>
            </a:r>
            <a:r>
              <a:rPr spc="-113" dirty="0"/>
              <a:t>low</a:t>
            </a:r>
            <a:r>
              <a:rPr spc="-26" dirty="0"/>
              <a:t> </a:t>
            </a:r>
            <a:r>
              <a:rPr spc="-30" dirty="0"/>
              <a:t>interrupt</a:t>
            </a:r>
            <a:r>
              <a:rPr spc="-4" dirty="0"/>
              <a:t> </a:t>
            </a:r>
            <a:r>
              <a:rPr spc="-101" dirty="0"/>
              <a:t>latency,</a:t>
            </a:r>
            <a:r>
              <a:rPr spc="-109" dirty="0"/>
              <a:t> </a:t>
            </a:r>
            <a:r>
              <a:rPr spc="-113" dirty="0"/>
              <a:t>and</a:t>
            </a:r>
            <a:r>
              <a:rPr spc="-15" dirty="0"/>
              <a:t> </a:t>
            </a:r>
            <a:r>
              <a:rPr spc="-120" dirty="0"/>
              <a:t>ease</a:t>
            </a:r>
            <a:r>
              <a:rPr spc="-26" dirty="0"/>
              <a:t> </a:t>
            </a:r>
            <a:r>
              <a:rPr spc="-124" dirty="0"/>
              <a:t>of</a:t>
            </a:r>
            <a:r>
              <a:rPr spc="-19" dirty="0"/>
              <a:t> </a:t>
            </a:r>
            <a:r>
              <a:rPr spc="-101" dirty="0"/>
              <a:t>use</a:t>
            </a:r>
            <a:r>
              <a:rPr spc="-19" dirty="0"/>
              <a:t> </a:t>
            </a:r>
            <a:r>
              <a:rPr spc="-83" dirty="0"/>
              <a:t>are</a:t>
            </a:r>
            <a:r>
              <a:rPr spc="-34" dirty="0"/>
              <a:t> </a:t>
            </a:r>
            <a:r>
              <a:rPr spc="-8" dirty="0"/>
              <a:t>critical.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003" y="-28006"/>
            <a:ext cx="9200674" cy="5193030"/>
            <a:chOff x="-37338" y="-37341"/>
            <a:chExt cx="12267565" cy="6924040"/>
          </a:xfrm>
        </p:grpSpPr>
        <p:pic>
          <p:nvPicPr>
            <p:cNvPr id="3" name="object 3"/>
            <p:cNvPicPr/>
            <p:nvPr/>
          </p:nvPicPr>
          <p:blipFill>
            <a:blip r:embed="rId2" cstate="print"/>
            <a:stretch>
              <a:fillRect/>
            </a:stretch>
          </p:blipFill>
          <p:spPr>
            <a:xfrm>
              <a:off x="428" y="21"/>
              <a:ext cx="12191110" cy="6848348"/>
            </a:xfrm>
            <a:prstGeom prst="rect">
              <a:avLst/>
            </a:prstGeom>
          </p:spPr>
        </p:pic>
        <p:sp>
          <p:nvSpPr>
            <p:cNvPr id="4" name="object 4"/>
            <p:cNvSpPr/>
            <p:nvPr/>
          </p:nvSpPr>
          <p:spPr>
            <a:xfrm>
              <a:off x="761" y="758"/>
              <a:ext cx="12191365" cy="6847840"/>
            </a:xfrm>
            <a:custGeom>
              <a:avLst/>
              <a:gdLst/>
              <a:ahLst/>
              <a:cxnLst/>
              <a:rect l="l" t="t" r="r" b="b"/>
              <a:pathLst>
                <a:path w="12191365" h="6847840">
                  <a:moveTo>
                    <a:pt x="0" y="6847613"/>
                  </a:moveTo>
                  <a:lnTo>
                    <a:pt x="12190777" y="6847613"/>
                  </a:lnTo>
                  <a:lnTo>
                    <a:pt x="12190777" y="0"/>
                  </a:lnTo>
                </a:path>
              </a:pathLst>
            </a:custGeom>
            <a:ln w="76200">
              <a:solidFill>
                <a:srgbClr val="005792"/>
              </a:solidFill>
            </a:ln>
          </p:spPr>
          <p:txBody>
            <a:bodyPr wrap="square" lIns="0" tIns="0" rIns="0" bIns="0" rtlCol="0"/>
            <a:lstStyle/>
            <a:p>
              <a:endParaRPr sz="1050"/>
            </a:p>
          </p:txBody>
        </p:sp>
        <p:sp>
          <p:nvSpPr>
            <p:cNvPr id="5" name="object 5"/>
            <p:cNvSpPr/>
            <p:nvPr/>
          </p:nvSpPr>
          <p:spPr>
            <a:xfrm>
              <a:off x="1809242" y="432180"/>
              <a:ext cx="34925" cy="34925"/>
            </a:xfrm>
            <a:custGeom>
              <a:avLst/>
              <a:gdLst/>
              <a:ahLst/>
              <a:cxnLst/>
              <a:rect l="l" t="t" r="r" b="b"/>
              <a:pathLst>
                <a:path w="34925" h="34925">
                  <a:moveTo>
                    <a:pt x="25019" y="26797"/>
                  </a:moveTo>
                  <a:lnTo>
                    <a:pt x="22987" y="23114"/>
                  </a:lnTo>
                  <a:lnTo>
                    <a:pt x="20955" y="20066"/>
                  </a:lnTo>
                  <a:lnTo>
                    <a:pt x="19685" y="18796"/>
                  </a:lnTo>
                  <a:lnTo>
                    <a:pt x="19177" y="18415"/>
                  </a:lnTo>
                  <a:lnTo>
                    <a:pt x="22606" y="16637"/>
                  </a:lnTo>
                  <a:lnTo>
                    <a:pt x="22860" y="15748"/>
                  </a:lnTo>
                  <a:lnTo>
                    <a:pt x="23545" y="13335"/>
                  </a:lnTo>
                  <a:lnTo>
                    <a:pt x="23622" y="13081"/>
                  </a:lnTo>
                  <a:lnTo>
                    <a:pt x="23114" y="11049"/>
                  </a:lnTo>
                  <a:lnTo>
                    <a:pt x="22987" y="10160"/>
                  </a:lnTo>
                  <a:lnTo>
                    <a:pt x="20955" y="8255"/>
                  </a:lnTo>
                  <a:lnTo>
                    <a:pt x="20066" y="8153"/>
                  </a:lnTo>
                  <a:lnTo>
                    <a:pt x="20066" y="13335"/>
                  </a:lnTo>
                  <a:lnTo>
                    <a:pt x="19685" y="14732"/>
                  </a:lnTo>
                  <a:lnTo>
                    <a:pt x="18656" y="15748"/>
                  </a:lnTo>
                  <a:lnTo>
                    <a:pt x="13081" y="15748"/>
                  </a:lnTo>
                  <a:lnTo>
                    <a:pt x="13081" y="11049"/>
                  </a:lnTo>
                  <a:lnTo>
                    <a:pt x="18288" y="11049"/>
                  </a:lnTo>
                  <a:lnTo>
                    <a:pt x="19685" y="11811"/>
                  </a:lnTo>
                  <a:lnTo>
                    <a:pt x="20002" y="13081"/>
                  </a:lnTo>
                  <a:lnTo>
                    <a:pt x="20066" y="13335"/>
                  </a:lnTo>
                  <a:lnTo>
                    <a:pt x="20066" y="8153"/>
                  </a:lnTo>
                  <a:lnTo>
                    <a:pt x="16891" y="7747"/>
                  </a:lnTo>
                  <a:lnTo>
                    <a:pt x="9652" y="7747"/>
                  </a:lnTo>
                  <a:lnTo>
                    <a:pt x="9652" y="26797"/>
                  </a:lnTo>
                  <a:lnTo>
                    <a:pt x="13081" y="26797"/>
                  </a:lnTo>
                  <a:lnTo>
                    <a:pt x="13081" y="18796"/>
                  </a:lnTo>
                  <a:lnTo>
                    <a:pt x="13843" y="18796"/>
                  </a:lnTo>
                  <a:lnTo>
                    <a:pt x="15494" y="19050"/>
                  </a:lnTo>
                  <a:lnTo>
                    <a:pt x="16637" y="19939"/>
                  </a:lnTo>
                  <a:lnTo>
                    <a:pt x="18415" y="22733"/>
                  </a:lnTo>
                  <a:lnTo>
                    <a:pt x="20955" y="26797"/>
                  </a:lnTo>
                  <a:lnTo>
                    <a:pt x="25019" y="26797"/>
                  </a:lnTo>
                  <a:close/>
                </a:path>
                <a:path w="34925" h="34925">
                  <a:moveTo>
                    <a:pt x="34544" y="17272"/>
                  </a:moveTo>
                  <a:lnTo>
                    <a:pt x="33147" y="10541"/>
                  </a:lnTo>
                  <a:lnTo>
                    <a:pt x="32004" y="8851"/>
                  </a:lnTo>
                  <a:lnTo>
                    <a:pt x="32004" y="17272"/>
                  </a:lnTo>
                  <a:lnTo>
                    <a:pt x="30861" y="22987"/>
                  </a:lnTo>
                  <a:lnTo>
                    <a:pt x="27686" y="27686"/>
                  </a:lnTo>
                  <a:lnTo>
                    <a:pt x="22987" y="30861"/>
                  </a:lnTo>
                  <a:lnTo>
                    <a:pt x="17272" y="32004"/>
                  </a:lnTo>
                  <a:lnTo>
                    <a:pt x="11557" y="30861"/>
                  </a:lnTo>
                  <a:lnTo>
                    <a:pt x="6858" y="27686"/>
                  </a:lnTo>
                  <a:lnTo>
                    <a:pt x="3683" y="22987"/>
                  </a:lnTo>
                  <a:lnTo>
                    <a:pt x="2540" y="17272"/>
                  </a:lnTo>
                  <a:lnTo>
                    <a:pt x="3683" y="11557"/>
                  </a:lnTo>
                  <a:lnTo>
                    <a:pt x="6858" y="6858"/>
                  </a:lnTo>
                  <a:lnTo>
                    <a:pt x="11557"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544" y="17272"/>
                  </a:lnTo>
                  <a:close/>
                </a:path>
              </a:pathLst>
            </a:custGeom>
            <a:solidFill>
              <a:srgbClr val="221F1F"/>
            </a:solidFill>
          </p:spPr>
          <p:txBody>
            <a:bodyPr wrap="square" lIns="0" tIns="0" rIns="0" bIns="0" rtlCol="0"/>
            <a:lstStyle/>
            <a:p>
              <a:endParaRPr sz="1050"/>
            </a:p>
          </p:txBody>
        </p:sp>
      </p:grpSp>
      <p:sp>
        <p:nvSpPr>
          <p:cNvPr id="6" name="object 6"/>
          <p:cNvSpPr txBox="1"/>
          <p:nvPr/>
        </p:nvSpPr>
        <p:spPr>
          <a:xfrm>
            <a:off x="8005191" y="4714037"/>
            <a:ext cx="584359" cy="171201"/>
          </a:xfrm>
          <a:prstGeom prst="rect">
            <a:avLst/>
          </a:prstGeom>
        </p:spPr>
        <p:txBody>
          <a:bodyPr vert="horz" wrap="square" lIns="0" tIns="9525" rIns="0" bIns="0" rtlCol="0">
            <a:spAutoFit/>
          </a:bodyPr>
          <a:lstStyle/>
          <a:p>
            <a:pPr marL="9525">
              <a:spcBef>
                <a:spcPts val="75"/>
              </a:spcBef>
            </a:pPr>
            <a:r>
              <a:rPr sz="1050" spc="-75" dirty="0">
                <a:solidFill>
                  <a:srgbClr val="888888"/>
                </a:solidFill>
                <a:latin typeface="Times New Roman"/>
                <a:cs typeface="Times New Roman"/>
              </a:rPr>
              <a:t>MGRJ,ECE</a:t>
            </a:r>
            <a:endParaRPr sz="1050">
              <a:latin typeface="Times New Roman"/>
              <a:cs typeface="Times New Roman"/>
            </a:endParaRPr>
          </a:p>
        </p:txBody>
      </p:sp>
      <p:sp>
        <p:nvSpPr>
          <p:cNvPr id="7" name="object 7"/>
          <p:cNvSpPr txBox="1"/>
          <p:nvPr/>
        </p:nvSpPr>
        <p:spPr>
          <a:xfrm>
            <a:off x="330861" y="4731411"/>
            <a:ext cx="87154" cy="171201"/>
          </a:xfrm>
          <a:prstGeom prst="rect">
            <a:avLst/>
          </a:prstGeom>
        </p:spPr>
        <p:txBody>
          <a:bodyPr vert="horz" wrap="square" lIns="0" tIns="9525" rIns="0" bIns="0" rtlCol="0">
            <a:spAutoFit/>
          </a:bodyPr>
          <a:lstStyle/>
          <a:p>
            <a:pPr marL="9525">
              <a:spcBef>
                <a:spcPts val="75"/>
              </a:spcBef>
            </a:pPr>
            <a:r>
              <a:rPr sz="1050" spc="-38" dirty="0">
                <a:solidFill>
                  <a:srgbClr val="888888"/>
                </a:solidFill>
                <a:latin typeface="Calibri"/>
                <a:cs typeface="Calibri"/>
              </a:rPr>
              <a:t>3</a:t>
            </a:r>
            <a:endParaRPr sz="1050">
              <a:latin typeface="Calibri"/>
              <a:cs typeface="Calibri"/>
            </a:endParaRPr>
          </a:p>
        </p:txBody>
      </p:sp>
      <p:sp>
        <p:nvSpPr>
          <p:cNvPr id="8" name="object 8"/>
          <p:cNvSpPr txBox="1">
            <a:spLocks noGrp="1"/>
          </p:cNvSpPr>
          <p:nvPr>
            <p:ph type="title"/>
          </p:nvPr>
        </p:nvSpPr>
        <p:spPr>
          <a:xfrm>
            <a:off x="472363" y="771334"/>
            <a:ext cx="4222433" cy="886621"/>
          </a:xfrm>
          <a:prstGeom prst="rect">
            <a:avLst/>
          </a:prstGeom>
        </p:spPr>
        <p:txBody>
          <a:bodyPr spcFirstLastPara="1" vert="horz" wrap="square" lIns="0" tIns="11906" rIns="0" bIns="0" rtlCol="0" anchor="t" anchorCtr="0">
            <a:spAutoFit/>
          </a:bodyPr>
          <a:lstStyle/>
          <a:p>
            <a:pPr marL="9525">
              <a:spcBef>
                <a:spcPts val="94"/>
              </a:spcBef>
            </a:pPr>
            <a:r>
              <a:rPr spc="-124" dirty="0"/>
              <a:t>ARM</a:t>
            </a:r>
            <a:r>
              <a:rPr spc="-56" dirty="0"/>
              <a:t> </a:t>
            </a:r>
            <a:r>
              <a:rPr dirty="0"/>
              <a:t>Processor</a:t>
            </a:r>
            <a:r>
              <a:rPr spc="-139" dirty="0"/>
              <a:t> </a:t>
            </a:r>
            <a:r>
              <a:rPr spc="-41" dirty="0"/>
              <a:t>Families</a:t>
            </a:r>
            <a:r>
              <a:rPr spc="-94" dirty="0"/>
              <a:t> </a:t>
            </a:r>
            <a:r>
              <a:rPr spc="30" dirty="0"/>
              <a:t>contd..</a:t>
            </a:r>
          </a:p>
        </p:txBody>
      </p:sp>
      <p:sp>
        <p:nvSpPr>
          <p:cNvPr id="9" name="object 9"/>
          <p:cNvSpPr txBox="1"/>
          <p:nvPr/>
        </p:nvSpPr>
        <p:spPr>
          <a:xfrm>
            <a:off x="611124" y="1321880"/>
            <a:ext cx="7680960" cy="2635306"/>
          </a:xfrm>
          <a:prstGeom prst="rect">
            <a:avLst/>
          </a:prstGeom>
        </p:spPr>
        <p:txBody>
          <a:bodyPr vert="horz" wrap="square" lIns="0" tIns="9049" rIns="0" bIns="0" rtlCol="0">
            <a:spAutoFit/>
          </a:bodyPr>
          <a:lstStyle/>
          <a:p>
            <a:pPr marL="212408" marR="4286" indent="-203359" algn="just">
              <a:lnSpc>
                <a:spcPct val="100600"/>
              </a:lnSpc>
              <a:spcBef>
                <a:spcPts val="71"/>
              </a:spcBef>
              <a:buClr>
                <a:srgbClr val="D24717"/>
              </a:buClr>
              <a:buSzPct val="84905"/>
              <a:buFont typeface="Segoe UI Symbol"/>
              <a:buChar char="⚫"/>
              <a:tabLst>
                <a:tab pos="213836" algn="l"/>
              </a:tabLst>
            </a:pPr>
            <a:r>
              <a:rPr sz="1988" b="1" i="1" spc="-23" dirty="0">
                <a:latin typeface="Times New Roman"/>
                <a:cs typeface="Times New Roman"/>
              </a:rPr>
              <a:t>Neoverse</a:t>
            </a:r>
            <a:r>
              <a:rPr sz="1988" b="1" i="1" spc="41" dirty="0">
                <a:latin typeface="Times New Roman"/>
                <a:cs typeface="Times New Roman"/>
              </a:rPr>
              <a:t> </a:t>
            </a:r>
            <a:r>
              <a:rPr sz="1988" b="1" i="1" dirty="0">
                <a:latin typeface="Times New Roman"/>
                <a:cs typeface="Times New Roman"/>
              </a:rPr>
              <a:t>N1:</a:t>
            </a:r>
            <a:r>
              <a:rPr sz="1988" b="1" i="1" spc="-75" dirty="0">
                <a:latin typeface="Times New Roman"/>
                <a:cs typeface="Times New Roman"/>
              </a:rPr>
              <a:t> </a:t>
            </a:r>
            <a:r>
              <a:rPr sz="1988" spc="-45" dirty="0">
                <a:latin typeface="Times New Roman"/>
                <a:cs typeface="Times New Roman"/>
              </a:rPr>
              <a:t>Delivering</a:t>
            </a:r>
            <a:r>
              <a:rPr sz="1988" spc="49" dirty="0">
                <a:latin typeface="Times New Roman"/>
                <a:cs typeface="Times New Roman"/>
              </a:rPr>
              <a:t> </a:t>
            </a:r>
            <a:r>
              <a:rPr sz="1988" spc="-75" dirty="0">
                <a:latin typeface="Times New Roman"/>
                <a:cs typeface="Times New Roman"/>
              </a:rPr>
              <a:t>market-</a:t>
            </a:r>
            <a:r>
              <a:rPr sz="1988" spc="-26" dirty="0">
                <a:latin typeface="Times New Roman"/>
                <a:cs typeface="Times New Roman"/>
              </a:rPr>
              <a:t>leading</a:t>
            </a:r>
            <a:r>
              <a:rPr sz="1988" spc="45" dirty="0">
                <a:latin typeface="Times New Roman"/>
                <a:cs typeface="Times New Roman"/>
              </a:rPr>
              <a:t> </a:t>
            </a:r>
            <a:r>
              <a:rPr sz="1988" dirty="0">
                <a:latin typeface="Times New Roman"/>
                <a:cs typeface="Times New Roman"/>
              </a:rPr>
              <a:t>server</a:t>
            </a:r>
            <a:r>
              <a:rPr sz="1988" spc="38" dirty="0">
                <a:latin typeface="Times New Roman"/>
                <a:cs typeface="Times New Roman"/>
              </a:rPr>
              <a:t> </a:t>
            </a:r>
            <a:r>
              <a:rPr sz="1988" spc="-30" dirty="0">
                <a:latin typeface="Times New Roman"/>
                <a:cs typeface="Times New Roman"/>
              </a:rPr>
              <a:t>performance</a:t>
            </a:r>
            <a:r>
              <a:rPr sz="1988" spc="45" dirty="0">
                <a:latin typeface="Times New Roman"/>
                <a:cs typeface="Times New Roman"/>
              </a:rPr>
              <a:t> </a:t>
            </a:r>
            <a:r>
              <a:rPr sz="1988" dirty="0">
                <a:latin typeface="Times New Roman"/>
                <a:cs typeface="Times New Roman"/>
              </a:rPr>
              <a:t>at</a:t>
            </a:r>
            <a:r>
              <a:rPr sz="1988" spc="41" dirty="0">
                <a:latin typeface="Times New Roman"/>
                <a:cs typeface="Times New Roman"/>
              </a:rPr>
              <a:t> </a:t>
            </a:r>
            <a:r>
              <a:rPr sz="1988" dirty="0">
                <a:latin typeface="Times New Roman"/>
                <a:cs typeface="Times New Roman"/>
              </a:rPr>
              <a:t>the</a:t>
            </a:r>
            <a:r>
              <a:rPr sz="1988" spc="41" dirty="0">
                <a:latin typeface="Times New Roman"/>
                <a:cs typeface="Times New Roman"/>
              </a:rPr>
              <a:t> </a:t>
            </a:r>
            <a:r>
              <a:rPr sz="1988" dirty="0">
                <a:latin typeface="Times New Roman"/>
                <a:cs typeface="Times New Roman"/>
              </a:rPr>
              <a:t>half</a:t>
            </a:r>
            <a:r>
              <a:rPr sz="1988" spc="38" dirty="0">
                <a:latin typeface="Times New Roman"/>
                <a:cs typeface="Times New Roman"/>
              </a:rPr>
              <a:t> </a:t>
            </a:r>
            <a:r>
              <a:rPr sz="1988" spc="-19" dirty="0">
                <a:latin typeface="Times New Roman"/>
                <a:cs typeface="Times New Roman"/>
              </a:rPr>
              <a:t>the 	</a:t>
            </a:r>
            <a:r>
              <a:rPr sz="1988" spc="-34" dirty="0">
                <a:latin typeface="Times New Roman"/>
                <a:cs typeface="Times New Roman"/>
              </a:rPr>
              <a:t>power,</a:t>
            </a:r>
            <a:r>
              <a:rPr sz="1988" spc="38" dirty="0">
                <a:latin typeface="Times New Roman"/>
                <a:cs typeface="Times New Roman"/>
              </a:rPr>
              <a:t> </a:t>
            </a:r>
            <a:r>
              <a:rPr sz="1988" dirty="0">
                <a:latin typeface="Times New Roman"/>
                <a:cs typeface="Times New Roman"/>
              </a:rPr>
              <a:t>the</a:t>
            </a:r>
            <a:r>
              <a:rPr sz="1988" spc="94" dirty="0">
                <a:latin typeface="Times New Roman"/>
                <a:cs typeface="Times New Roman"/>
              </a:rPr>
              <a:t> </a:t>
            </a:r>
            <a:r>
              <a:rPr sz="1988" dirty="0">
                <a:latin typeface="Times New Roman"/>
                <a:cs typeface="Times New Roman"/>
              </a:rPr>
              <a:t>N1</a:t>
            </a:r>
            <a:r>
              <a:rPr sz="1988" spc="90" dirty="0">
                <a:latin typeface="Times New Roman"/>
                <a:cs typeface="Times New Roman"/>
              </a:rPr>
              <a:t> </a:t>
            </a:r>
            <a:r>
              <a:rPr sz="1988" dirty="0">
                <a:latin typeface="Times New Roman"/>
                <a:cs typeface="Times New Roman"/>
              </a:rPr>
              <a:t>CPU</a:t>
            </a:r>
            <a:r>
              <a:rPr sz="1988" spc="86" dirty="0">
                <a:latin typeface="Times New Roman"/>
                <a:cs typeface="Times New Roman"/>
              </a:rPr>
              <a:t> </a:t>
            </a:r>
            <a:r>
              <a:rPr sz="1988" spc="-8" dirty="0">
                <a:latin typeface="Times New Roman"/>
                <a:cs typeface="Times New Roman"/>
              </a:rPr>
              <a:t>ushers</a:t>
            </a:r>
            <a:r>
              <a:rPr sz="1988" spc="90" dirty="0">
                <a:latin typeface="Times New Roman"/>
                <a:cs typeface="Times New Roman"/>
              </a:rPr>
              <a:t> </a:t>
            </a:r>
            <a:r>
              <a:rPr sz="1988" dirty="0">
                <a:latin typeface="Times New Roman"/>
                <a:cs typeface="Times New Roman"/>
              </a:rPr>
              <a:t>in</a:t>
            </a:r>
            <a:r>
              <a:rPr sz="1988" spc="90" dirty="0">
                <a:latin typeface="Times New Roman"/>
                <a:cs typeface="Times New Roman"/>
              </a:rPr>
              <a:t> </a:t>
            </a:r>
            <a:r>
              <a:rPr sz="1988" dirty="0">
                <a:latin typeface="Times New Roman"/>
                <a:cs typeface="Times New Roman"/>
              </a:rPr>
              <a:t>a</a:t>
            </a:r>
            <a:r>
              <a:rPr sz="1988" spc="94" dirty="0">
                <a:latin typeface="Times New Roman"/>
                <a:cs typeface="Times New Roman"/>
              </a:rPr>
              <a:t> </a:t>
            </a:r>
            <a:r>
              <a:rPr sz="1988" spc="-53" dirty="0">
                <a:latin typeface="Times New Roman"/>
                <a:cs typeface="Times New Roman"/>
              </a:rPr>
              <a:t>revolutionary</a:t>
            </a:r>
            <a:r>
              <a:rPr sz="1988" spc="94" dirty="0">
                <a:latin typeface="Times New Roman"/>
                <a:cs typeface="Times New Roman"/>
              </a:rPr>
              <a:t> </a:t>
            </a:r>
            <a:r>
              <a:rPr sz="1988" dirty="0">
                <a:latin typeface="Times New Roman"/>
                <a:cs typeface="Times New Roman"/>
              </a:rPr>
              <a:t>era</a:t>
            </a:r>
            <a:r>
              <a:rPr sz="1988" spc="90" dirty="0">
                <a:latin typeface="Times New Roman"/>
                <a:cs typeface="Times New Roman"/>
              </a:rPr>
              <a:t> </a:t>
            </a:r>
            <a:r>
              <a:rPr sz="1988" dirty="0">
                <a:latin typeface="Times New Roman"/>
                <a:cs typeface="Times New Roman"/>
              </a:rPr>
              <a:t>of</a:t>
            </a:r>
            <a:r>
              <a:rPr sz="1988" spc="90" dirty="0">
                <a:latin typeface="Times New Roman"/>
                <a:cs typeface="Times New Roman"/>
              </a:rPr>
              <a:t> </a:t>
            </a:r>
            <a:r>
              <a:rPr sz="1988" dirty="0">
                <a:latin typeface="Times New Roman"/>
                <a:cs typeface="Times New Roman"/>
              </a:rPr>
              <a:t>compute</a:t>
            </a:r>
            <a:r>
              <a:rPr sz="1988" spc="98" dirty="0">
                <a:latin typeface="Times New Roman"/>
                <a:cs typeface="Times New Roman"/>
              </a:rPr>
              <a:t> </a:t>
            </a:r>
            <a:r>
              <a:rPr sz="1988" spc="-71" dirty="0">
                <a:latin typeface="Times New Roman"/>
                <a:cs typeface="Times New Roman"/>
              </a:rPr>
              <a:t>efficiency</a:t>
            </a:r>
            <a:r>
              <a:rPr sz="1988" spc="90" dirty="0">
                <a:latin typeface="Times New Roman"/>
                <a:cs typeface="Times New Roman"/>
              </a:rPr>
              <a:t> </a:t>
            </a:r>
            <a:r>
              <a:rPr sz="1988" spc="-19" dirty="0">
                <a:latin typeface="Times New Roman"/>
                <a:cs typeface="Times New Roman"/>
              </a:rPr>
              <a:t>or 	</a:t>
            </a:r>
            <a:r>
              <a:rPr sz="1988" spc="-26" dirty="0">
                <a:latin typeface="Times New Roman"/>
                <a:cs typeface="Times New Roman"/>
              </a:rPr>
              <a:t>performance/watt.</a:t>
            </a:r>
            <a:r>
              <a:rPr sz="1988" spc="94" dirty="0">
                <a:latin typeface="Times New Roman"/>
                <a:cs typeface="Times New Roman"/>
              </a:rPr>
              <a:t> </a:t>
            </a:r>
            <a:r>
              <a:rPr sz="1988" spc="-105" dirty="0">
                <a:latin typeface="Times New Roman"/>
                <a:cs typeface="Times New Roman"/>
              </a:rPr>
              <a:t>Targeted</a:t>
            </a:r>
            <a:r>
              <a:rPr sz="1988" spc="-30" dirty="0">
                <a:latin typeface="Times New Roman"/>
                <a:cs typeface="Times New Roman"/>
              </a:rPr>
              <a:t> </a:t>
            </a:r>
            <a:r>
              <a:rPr sz="1988" spc="-75" dirty="0">
                <a:latin typeface="Times New Roman"/>
                <a:cs typeface="Times New Roman"/>
              </a:rPr>
              <a:t>for</a:t>
            </a:r>
            <a:r>
              <a:rPr sz="1988" spc="-49" dirty="0">
                <a:latin typeface="Times New Roman"/>
                <a:cs typeface="Times New Roman"/>
              </a:rPr>
              <a:t> </a:t>
            </a:r>
            <a:r>
              <a:rPr sz="1988" spc="-71" dirty="0">
                <a:latin typeface="Times New Roman"/>
                <a:cs typeface="Times New Roman"/>
              </a:rPr>
              <a:t>server</a:t>
            </a:r>
            <a:r>
              <a:rPr sz="1988" spc="-34" dirty="0">
                <a:latin typeface="Times New Roman"/>
                <a:cs typeface="Times New Roman"/>
              </a:rPr>
              <a:t> </a:t>
            </a:r>
            <a:r>
              <a:rPr sz="1988" spc="-101" dirty="0">
                <a:latin typeface="Times New Roman"/>
                <a:cs typeface="Times New Roman"/>
              </a:rPr>
              <a:t>work</a:t>
            </a:r>
            <a:r>
              <a:rPr sz="1988" spc="-49" dirty="0">
                <a:latin typeface="Times New Roman"/>
                <a:cs typeface="Times New Roman"/>
              </a:rPr>
              <a:t> </a:t>
            </a:r>
            <a:r>
              <a:rPr sz="1988" spc="-113" dirty="0">
                <a:latin typeface="Times New Roman"/>
                <a:cs typeface="Times New Roman"/>
              </a:rPr>
              <a:t>loads</a:t>
            </a:r>
            <a:r>
              <a:rPr sz="1988" spc="-23" dirty="0">
                <a:latin typeface="Times New Roman"/>
                <a:cs typeface="Times New Roman"/>
              </a:rPr>
              <a:t> </a:t>
            </a:r>
            <a:r>
              <a:rPr sz="1988" spc="-113" dirty="0">
                <a:latin typeface="Times New Roman"/>
                <a:cs typeface="Times New Roman"/>
              </a:rPr>
              <a:t>and</a:t>
            </a:r>
            <a:r>
              <a:rPr sz="1988" spc="-38" dirty="0">
                <a:latin typeface="Times New Roman"/>
                <a:cs typeface="Times New Roman"/>
              </a:rPr>
              <a:t> </a:t>
            </a:r>
            <a:r>
              <a:rPr sz="1988" spc="-105" dirty="0">
                <a:latin typeface="Times New Roman"/>
                <a:cs typeface="Times New Roman"/>
              </a:rPr>
              <a:t>data</a:t>
            </a:r>
            <a:r>
              <a:rPr sz="1988" spc="-41" dirty="0">
                <a:latin typeface="Times New Roman"/>
                <a:cs typeface="Times New Roman"/>
              </a:rPr>
              <a:t> </a:t>
            </a:r>
            <a:r>
              <a:rPr sz="1988" spc="-8" dirty="0">
                <a:latin typeface="Times New Roman"/>
                <a:cs typeface="Times New Roman"/>
              </a:rPr>
              <a:t>centres.</a:t>
            </a:r>
            <a:endParaRPr sz="1988">
              <a:latin typeface="Times New Roman"/>
              <a:cs typeface="Times New Roman"/>
            </a:endParaRPr>
          </a:p>
          <a:p>
            <a:pPr marL="212884" marR="3810" indent="-203835" algn="just">
              <a:lnSpc>
                <a:spcPct val="100400"/>
              </a:lnSpc>
              <a:spcBef>
                <a:spcPts val="206"/>
              </a:spcBef>
              <a:buClr>
                <a:srgbClr val="D24717"/>
              </a:buClr>
              <a:buSzPct val="84905"/>
              <a:buFont typeface="Segoe UI Symbol"/>
              <a:buChar char="⚫"/>
              <a:tabLst>
                <a:tab pos="213836" algn="l"/>
              </a:tabLst>
            </a:pPr>
            <a:r>
              <a:rPr sz="1988" b="1" i="1" dirty="0">
                <a:latin typeface="Times New Roman"/>
                <a:cs typeface="Times New Roman"/>
              </a:rPr>
              <a:t>Ethos</a:t>
            </a:r>
            <a:r>
              <a:rPr sz="1988" b="1" i="1" spc="217" dirty="0">
                <a:latin typeface="Times New Roman"/>
                <a:cs typeface="Times New Roman"/>
              </a:rPr>
              <a:t> </a:t>
            </a:r>
            <a:r>
              <a:rPr sz="1988" b="1" i="1" dirty="0">
                <a:latin typeface="Times New Roman"/>
                <a:cs typeface="Times New Roman"/>
              </a:rPr>
              <a:t>:</a:t>
            </a:r>
            <a:r>
              <a:rPr sz="1988" b="1" i="1" spc="109" dirty="0">
                <a:latin typeface="Times New Roman"/>
                <a:cs typeface="Times New Roman"/>
              </a:rPr>
              <a:t> </a:t>
            </a:r>
            <a:r>
              <a:rPr sz="2175" dirty="0">
                <a:latin typeface="Times New Roman"/>
                <a:cs typeface="Times New Roman"/>
              </a:rPr>
              <a:t>Highly</a:t>
            </a:r>
            <a:r>
              <a:rPr sz="2175" spc="225" dirty="0">
                <a:latin typeface="Times New Roman"/>
                <a:cs typeface="Times New Roman"/>
              </a:rPr>
              <a:t> </a:t>
            </a:r>
            <a:r>
              <a:rPr sz="2175" spc="-19" dirty="0">
                <a:latin typeface="Times New Roman"/>
                <a:cs typeface="Times New Roman"/>
              </a:rPr>
              <a:t>scalable</a:t>
            </a:r>
            <a:r>
              <a:rPr sz="2175" spc="225" dirty="0">
                <a:latin typeface="Times New Roman"/>
                <a:cs typeface="Times New Roman"/>
              </a:rPr>
              <a:t> </a:t>
            </a:r>
            <a:r>
              <a:rPr sz="2175" dirty="0">
                <a:latin typeface="Times New Roman"/>
                <a:cs typeface="Times New Roman"/>
              </a:rPr>
              <a:t>and</a:t>
            </a:r>
            <a:r>
              <a:rPr sz="2175" spc="225" dirty="0">
                <a:latin typeface="Times New Roman"/>
                <a:cs typeface="Times New Roman"/>
              </a:rPr>
              <a:t> </a:t>
            </a:r>
            <a:r>
              <a:rPr sz="2175" dirty="0">
                <a:latin typeface="Times New Roman"/>
                <a:cs typeface="Times New Roman"/>
              </a:rPr>
              <a:t>efficient</a:t>
            </a:r>
            <a:r>
              <a:rPr sz="2175" spc="221" dirty="0">
                <a:latin typeface="Times New Roman"/>
                <a:cs typeface="Times New Roman"/>
              </a:rPr>
              <a:t> </a:t>
            </a:r>
            <a:r>
              <a:rPr sz="2175" dirty="0">
                <a:latin typeface="Times New Roman"/>
                <a:cs typeface="Times New Roman"/>
              </a:rPr>
              <a:t>NPU,</a:t>
            </a:r>
            <a:r>
              <a:rPr sz="2175" spc="180" dirty="0">
                <a:latin typeface="Times New Roman"/>
                <a:cs typeface="Times New Roman"/>
              </a:rPr>
              <a:t> </a:t>
            </a:r>
            <a:r>
              <a:rPr sz="2175" dirty="0">
                <a:latin typeface="Times New Roman"/>
                <a:cs typeface="Times New Roman"/>
              </a:rPr>
              <a:t>the</a:t>
            </a:r>
            <a:r>
              <a:rPr sz="2175" spc="229" dirty="0">
                <a:latin typeface="Times New Roman"/>
                <a:cs typeface="Times New Roman"/>
              </a:rPr>
              <a:t> </a:t>
            </a:r>
            <a:r>
              <a:rPr sz="2175" dirty="0">
                <a:latin typeface="Times New Roman"/>
                <a:cs typeface="Times New Roman"/>
              </a:rPr>
              <a:t>Ethos</a:t>
            </a:r>
            <a:r>
              <a:rPr sz="2175" spc="229" dirty="0">
                <a:latin typeface="Times New Roman"/>
                <a:cs typeface="Times New Roman"/>
              </a:rPr>
              <a:t> </a:t>
            </a:r>
            <a:r>
              <a:rPr sz="2175" dirty="0">
                <a:latin typeface="Times New Roman"/>
                <a:cs typeface="Times New Roman"/>
              </a:rPr>
              <a:t>enables</a:t>
            </a:r>
            <a:r>
              <a:rPr sz="2175" spc="233" dirty="0">
                <a:latin typeface="Times New Roman"/>
                <a:cs typeface="Times New Roman"/>
              </a:rPr>
              <a:t> </a:t>
            </a:r>
            <a:r>
              <a:rPr sz="2175" spc="-26" dirty="0">
                <a:latin typeface="Times New Roman"/>
                <a:cs typeface="Times New Roman"/>
              </a:rPr>
              <a:t>new 	</a:t>
            </a:r>
            <a:r>
              <a:rPr sz="2175" spc="-79" dirty="0">
                <a:latin typeface="Times New Roman"/>
                <a:cs typeface="Times New Roman"/>
              </a:rPr>
              <a:t>immersive</a:t>
            </a:r>
            <a:r>
              <a:rPr sz="2175" spc="26" dirty="0">
                <a:latin typeface="Times New Roman"/>
                <a:cs typeface="Times New Roman"/>
              </a:rPr>
              <a:t> </a:t>
            </a:r>
            <a:r>
              <a:rPr sz="2175" spc="-83" dirty="0">
                <a:latin typeface="Times New Roman"/>
                <a:cs typeface="Times New Roman"/>
              </a:rPr>
              <a:t>applications</a:t>
            </a:r>
            <a:r>
              <a:rPr sz="2175" spc="30" dirty="0">
                <a:latin typeface="Times New Roman"/>
                <a:cs typeface="Times New Roman"/>
              </a:rPr>
              <a:t> </a:t>
            </a:r>
            <a:r>
              <a:rPr sz="2175" dirty="0">
                <a:latin typeface="Times New Roman"/>
                <a:cs typeface="Times New Roman"/>
              </a:rPr>
              <a:t>with</a:t>
            </a:r>
            <a:r>
              <a:rPr sz="2175" spc="34" dirty="0">
                <a:latin typeface="Times New Roman"/>
                <a:cs typeface="Times New Roman"/>
              </a:rPr>
              <a:t> </a:t>
            </a:r>
            <a:r>
              <a:rPr sz="2175" dirty="0">
                <a:latin typeface="Times New Roman"/>
                <a:cs typeface="Times New Roman"/>
              </a:rPr>
              <a:t>a</a:t>
            </a:r>
            <a:r>
              <a:rPr sz="2175" spc="30" dirty="0">
                <a:latin typeface="Times New Roman"/>
                <a:cs typeface="Times New Roman"/>
              </a:rPr>
              <a:t> </a:t>
            </a:r>
            <a:r>
              <a:rPr sz="2175" dirty="0">
                <a:latin typeface="Times New Roman"/>
                <a:cs typeface="Times New Roman"/>
              </a:rPr>
              <a:t>2.5x</a:t>
            </a:r>
            <a:r>
              <a:rPr sz="2175" spc="34" dirty="0">
                <a:latin typeface="Times New Roman"/>
                <a:cs typeface="Times New Roman"/>
              </a:rPr>
              <a:t> </a:t>
            </a:r>
            <a:r>
              <a:rPr sz="2175" spc="-64" dirty="0">
                <a:latin typeface="Times New Roman"/>
                <a:cs typeface="Times New Roman"/>
              </a:rPr>
              <a:t>increase</a:t>
            </a:r>
            <a:r>
              <a:rPr sz="2175" spc="30" dirty="0">
                <a:latin typeface="Times New Roman"/>
                <a:cs typeface="Times New Roman"/>
              </a:rPr>
              <a:t> </a:t>
            </a:r>
            <a:r>
              <a:rPr sz="2175" dirty="0">
                <a:latin typeface="Times New Roman"/>
                <a:cs typeface="Times New Roman"/>
              </a:rPr>
              <a:t>in</a:t>
            </a:r>
            <a:r>
              <a:rPr sz="2175" spc="30" dirty="0">
                <a:latin typeface="Times New Roman"/>
                <a:cs typeface="Times New Roman"/>
              </a:rPr>
              <a:t> </a:t>
            </a:r>
            <a:r>
              <a:rPr sz="2175" spc="-120" dirty="0">
                <a:latin typeface="Times New Roman"/>
                <a:cs typeface="Times New Roman"/>
              </a:rPr>
              <a:t>single-</a:t>
            </a:r>
            <a:r>
              <a:rPr sz="2175" dirty="0">
                <a:latin typeface="Times New Roman"/>
                <a:cs typeface="Times New Roman"/>
              </a:rPr>
              <a:t>core</a:t>
            </a:r>
            <a:r>
              <a:rPr sz="2175" spc="38" dirty="0">
                <a:latin typeface="Times New Roman"/>
                <a:cs typeface="Times New Roman"/>
              </a:rPr>
              <a:t> </a:t>
            </a:r>
            <a:r>
              <a:rPr sz="2175" spc="-56" dirty="0">
                <a:latin typeface="Times New Roman"/>
                <a:cs typeface="Times New Roman"/>
              </a:rPr>
              <a:t>performance 	</a:t>
            </a:r>
            <a:r>
              <a:rPr sz="2175" dirty="0">
                <a:latin typeface="Times New Roman"/>
                <a:cs typeface="Times New Roman"/>
              </a:rPr>
              <a:t>now</a:t>
            </a:r>
            <a:r>
              <a:rPr sz="2175" spc="323" dirty="0">
                <a:latin typeface="Times New Roman"/>
                <a:cs typeface="Times New Roman"/>
              </a:rPr>
              <a:t> </a:t>
            </a:r>
            <a:r>
              <a:rPr sz="2175" spc="-34" dirty="0">
                <a:latin typeface="Times New Roman"/>
                <a:cs typeface="Times New Roman"/>
              </a:rPr>
              <a:t>scalable</a:t>
            </a:r>
            <a:r>
              <a:rPr sz="2175" spc="319" dirty="0">
                <a:latin typeface="Times New Roman"/>
                <a:cs typeface="Times New Roman"/>
              </a:rPr>
              <a:t> </a:t>
            </a:r>
            <a:r>
              <a:rPr sz="2175" dirty="0">
                <a:latin typeface="Times New Roman"/>
                <a:cs typeface="Times New Roman"/>
              </a:rPr>
              <a:t>from</a:t>
            </a:r>
            <a:r>
              <a:rPr sz="2175" spc="319" dirty="0">
                <a:latin typeface="Times New Roman"/>
                <a:cs typeface="Times New Roman"/>
              </a:rPr>
              <a:t> </a:t>
            </a:r>
            <a:r>
              <a:rPr sz="2175" dirty="0">
                <a:latin typeface="Times New Roman"/>
                <a:cs typeface="Times New Roman"/>
              </a:rPr>
              <a:t>1</a:t>
            </a:r>
            <a:r>
              <a:rPr sz="2175" spc="326" dirty="0">
                <a:latin typeface="Times New Roman"/>
                <a:cs typeface="Times New Roman"/>
              </a:rPr>
              <a:t> </a:t>
            </a:r>
            <a:r>
              <a:rPr sz="2175" dirty="0">
                <a:latin typeface="Times New Roman"/>
                <a:cs typeface="Times New Roman"/>
              </a:rPr>
              <a:t>to</a:t>
            </a:r>
            <a:r>
              <a:rPr sz="2175" spc="326" dirty="0">
                <a:latin typeface="Times New Roman"/>
                <a:cs typeface="Times New Roman"/>
              </a:rPr>
              <a:t> </a:t>
            </a:r>
            <a:r>
              <a:rPr sz="2175" dirty="0">
                <a:latin typeface="Times New Roman"/>
                <a:cs typeface="Times New Roman"/>
              </a:rPr>
              <a:t>10</a:t>
            </a:r>
            <a:r>
              <a:rPr sz="2175" spc="326" dirty="0">
                <a:latin typeface="Times New Roman"/>
                <a:cs typeface="Times New Roman"/>
              </a:rPr>
              <a:t> </a:t>
            </a:r>
            <a:r>
              <a:rPr sz="2175" dirty="0">
                <a:latin typeface="Times New Roman"/>
                <a:cs typeface="Times New Roman"/>
              </a:rPr>
              <a:t>TOP/s</a:t>
            </a:r>
            <a:r>
              <a:rPr sz="2175" spc="315" dirty="0">
                <a:latin typeface="Times New Roman"/>
                <a:cs typeface="Times New Roman"/>
              </a:rPr>
              <a:t> </a:t>
            </a:r>
            <a:r>
              <a:rPr sz="2175" dirty="0">
                <a:latin typeface="Times New Roman"/>
                <a:cs typeface="Times New Roman"/>
              </a:rPr>
              <a:t>and</a:t>
            </a:r>
            <a:r>
              <a:rPr sz="2175" spc="326" dirty="0">
                <a:latin typeface="Times New Roman"/>
                <a:cs typeface="Times New Roman"/>
              </a:rPr>
              <a:t> </a:t>
            </a:r>
            <a:r>
              <a:rPr sz="2175" dirty="0">
                <a:latin typeface="Times New Roman"/>
                <a:cs typeface="Times New Roman"/>
              </a:rPr>
              <a:t>beyond</a:t>
            </a:r>
            <a:r>
              <a:rPr sz="2175" spc="319" dirty="0">
                <a:latin typeface="Times New Roman"/>
                <a:cs typeface="Times New Roman"/>
              </a:rPr>
              <a:t> </a:t>
            </a:r>
            <a:r>
              <a:rPr sz="2175" dirty="0">
                <a:latin typeface="Times New Roman"/>
                <a:cs typeface="Times New Roman"/>
              </a:rPr>
              <a:t>through</a:t>
            </a:r>
            <a:r>
              <a:rPr sz="2175" spc="326" dirty="0">
                <a:latin typeface="Times New Roman"/>
                <a:cs typeface="Times New Roman"/>
              </a:rPr>
              <a:t> </a:t>
            </a:r>
            <a:r>
              <a:rPr sz="2175" spc="-143" dirty="0">
                <a:latin typeface="Times New Roman"/>
                <a:cs typeface="Times New Roman"/>
              </a:rPr>
              <a:t>many-</a:t>
            </a:r>
            <a:r>
              <a:rPr sz="2175" spc="-19" dirty="0">
                <a:latin typeface="Times New Roman"/>
                <a:cs typeface="Times New Roman"/>
              </a:rPr>
              <a:t>core 	</a:t>
            </a:r>
            <a:r>
              <a:rPr sz="2175" spc="-83" dirty="0">
                <a:latin typeface="Times New Roman"/>
                <a:cs typeface="Times New Roman"/>
              </a:rPr>
              <a:t>technologies.</a:t>
            </a:r>
            <a:r>
              <a:rPr sz="2175" spc="-56" dirty="0">
                <a:latin typeface="Times New Roman"/>
                <a:cs typeface="Times New Roman"/>
              </a:rPr>
              <a:t> </a:t>
            </a:r>
            <a:r>
              <a:rPr sz="2175" dirty="0">
                <a:latin typeface="Times New Roman"/>
                <a:cs typeface="Times New Roman"/>
              </a:rPr>
              <a:t>It</a:t>
            </a:r>
            <a:r>
              <a:rPr sz="2175" spc="-135" dirty="0">
                <a:latin typeface="Times New Roman"/>
                <a:cs typeface="Times New Roman"/>
              </a:rPr>
              <a:t> </a:t>
            </a:r>
            <a:r>
              <a:rPr sz="2175" spc="-105" dirty="0">
                <a:latin typeface="Times New Roman"/>
                <a:cs typeface="Times New Roman"/>
              </a:rPr>
              <a:t>provides</a:t>
            </a:r>
            <a:r>
              <a:rPr sz="2175" spc="-30" dirty="0">
                <a:latin typeface="Times New Roman"/>
                <a:cs typeface="Times New Roman"/>
              </a:rPr>
              <a:t> </a:t>
            </a:r>
            <a:r>
              <a:rPr sz="2175" spc="-94" dirty="0">
                <a:latin typeface="Times New Roman"/>
                <a:cs typeface="Times New Roman"/>
              </a:rPr>
              <a:t>flexibility</a:t>
            </a:r>
            <a:r>
              <a:rPr sz="2175" spc="-41" dirty="0">
                <a:latin typeface="Times New Roman"/>
                <a:cs typeface="Times New Roman"/>
              </a:rPr>
              <a:t> </a:t>
            </a:r>
            <a:r>
              <a:rPr sz="2175" dirty="0">
                <a:latin typeface="Times New Roman"/>
                <a:cs typeface="Times New Roman"/>
              </a:rPr>
              <a:t>to</a:t>
            </a:r>
            <a:r>
              <a:rPr sz="2175" spc="-15" dirty="0">
                <a:latin typeface="Times New Roman"/>
                <a:cs typeface="Times New Roman"/>
              </a:rPr>
              <a:t> </a:t>
            </a:r>
            <a:r>
              <a:rPr sz="2175" spc="-83" dirty="0">
                <a:latin typeface="Times New Roman"/>
                <a:cs typeface="Times New Roman"/>
              </a:rPr>
              <a:t>optimize</a:t>
            </a:r>
            <a:r>
              <a:rPr sz="2175" spc="-4" dirty="0">
                <a:latin typeface="Times New Roman"/>
                <a:cs typeface="Times New Roman"/>
              </a:rPr>
              <a:t> </a:t>
            </a:r>
            <a:r>
              <a:rPr sz="2175" dirty="0">
                <a:latin typeface="Times New Roman"/>
                <a:cs typeface="Times New Roman"/>
              </a:rPr>
              <a:t>the</a:t>
            </a:r>
            <a:r>
              <a:rPr sz="2175" spc="8" dirty="0">
                <a:latin typeface="Times New Roman"/>
                <a:cs typeface="Times New Roman"/>
              </a:rPr>
              <a:t> </a:t>
            </a:r>
            <a:r>
              <a:rPr sz="2175" spc="-311" dirty="0">
                <a:latin typeface="Times New Roman"/>
                <a:cs typeface="Times New Roman"/>
              </a:rPr>
              <a:t>ML</a:t>
            </a:r>
            <a:r>
              <a:rPr sz="2175" spc="176" dirty="0">
                <a:latin typeface="Times New Roman"/>
                <a:cs typeface="Times New Roman"/>
              </a:rPr>
              <a:t> </a:t>
            </a:r>
            <a:r>
              <a:rPr sz="2175" spc="-105" dirty="0">
                <a:latin typeface="Times New Roman"/>
                <a:cs typeface="Times New Roman"/>
              </a:rPr>
              <a:t>capability</a:t>
            </a:r>
            <a:r>
              <a:rPr sz="2175" spc="-15" dirty="0">
                <a:latin typeface="Times New Roman"/>
                <a:cs typeface="Times New Roman"/>
              </a:rPr>
              <a:t> </a:t>
            </a:r>
            <a:r>
              <a:rPr sz="2175" spc="-75" dirty="0">
                <a:latin typeface="Times New Roman"/>
                <a:cs typeface="Times New Roman"/>
              </a:rPr>
              <a:t>and</a:t>
            </a:r>
            <a:r>
              <a:rPr sz="2175" spc="-4" dirty="0">
                <a:latin typeface="Times New Roman"/>
                <a:cs typeface="Times New Roman"/>
              </a:rPr>
              <a:t> </a:t>
            </a:r>
            <a:r>
              <a:rPr sz="2175" spc="-19" dirty="0">
                <a:latin typeface="Times New Roman"/>
                <a:cs typeface="Times New Roman"/>
              </a:rPr>
              <a:t>IoT 	</a:t>
            </a:r>
            <a:r>
              <a:rPr sz="2175" spc="-41" dirty="0">
                <a:latin typeface="Times New Roman"/>
                <a:cs typeface="Times New Roman"/>
              </a:rPr>
              <a:t>applications.</a:t>
            </a:r>
            <a:endParaRPr sz="2175">
              <a:latin typeface="Times New Roman"/>
              <a:cs typeface="Times New Roman"/>
            </a:endParaRPr>
          </a:p>
        </p:txBody>
      </p:sp>
      <p:sp>
        <p:nvSpPr>
          <p:cNvPr id="10" name="object 10"/>
          <p:cNvSpPr txBox="1"/>
          <p:nvPr/>
        </p:nvSpPr>
        <p:spPr>
          <a:xfrm>
            <a:off x="7265860" y="4373194"/>
            <a:ext cx="985838" cy="135615"/>
          </a:xfrm>
          <a:prstGeom prst="rect">
            <a:avLst/>
          </a:prstGeom>
        </p:spPr>
        <p:txBody>
          <a:bodyPr vert="horz" wrap="square" lIns="0" tIns="8573" rIns="0" bIns="0" rtlCol="0">
            <a:spAutoFit/>
          </a:bodyPr>
          <a:lstStyle/>
          <a:p>
            <a:pPr marL="9525">
              <a:spcBef>
                <a:spcPts val="68"/>
              </a:spcBef>
            </a:pPr>
            <a:r>
              <a:rPr sz="825" spc="-8" dirty="0">
                <a:latin typeface="Calibri"/>
                <a:cs typeface="Calibri"/>
              </a:rPr>
              <a:t>Source:</a:t>
            </a:r>
            <a:r>
              <a:rPr sz="825" dirty="0">
                <a:latin typeface="Calibri"/>
                <a:cs typeface="Calibri"/>
              </a:rPr>
              <a:t> </a:t>
            </a:r>
            <a:r>
              <a:rPr sz="825" spc="-8" dirty="0">
                <a:latin typeface="Calibri"/>
                <a:cs typeface="Calibri"/>
                <a:hlinkClick r:id="rId3"/>
              </a:rPr>
              <a:t>www.arm.com</a:t>
            </a:r>
            <a:endParaRPr sz="825">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3646" y="4692549"/>
            <a:ext cx="883920" cy="171201"/>
          </a:xfrm>
          <a:prstGeom prst="rect">
            <a:avLst/>
          </a:prstGeom>
        </p:spPr>
        <p:txBody>
          <a:bodyPr vert="horz" wrap="square" lIns="0" tIns="9525" rIns="0" bIns="0" rtlCol="0">
            <a:spAutoFit/>
          </a:bodyPr>
          <a:lstStyle/>
          <a:p>
            <a:pPr marL="9525">
              <a:spcBef>
                <a:spcPts val="75"/>
              </a:spcBef>
            </a:pPr>
            <a:r>
              <a:rPr sz="1050" spc="-79" dirty="0">
                <a:solidFill>
                  <a:srgbClr val="696363"/>
                </a:solidFill>
                <a:latin typeface="Times New Roman"/>
                <a:cs typeface="Times New Roman"/>
              </a:rPr>
              <a:t>MGR,ECE,RVCE</a:t>
            </a:r>
            <a:endParaRPr sz="1050">
              <a:latin typeface="Times New Roman"/>
              <a:cs typeface="Times New Roman"/>
            </a:endParaRPr>
          </a:p>
        </p:txBody>
      </p:sp>
      <p:sp>
        <p:nvSpPr>
          <p:cNvPr id="3" name="object 3"/>
          <p:cNvSpPr/>
          <p:nvPr/>
        </p:nvSpPr>
        <p:spPr>
          <a:xfrm>
            <a:off x="146303" y="4657725"/>
            <a:ext cx="457200" cy="342900"/>
          </a:xfrm>
          <a:custGeom>
            <a:avLst/>
            <a:gdLst/>
            <a:ahLst/>
            <a:cxnLst/>
            <a:rect l="l" t="t" r="r" b="b"/>
            <a:pathLst>
              <a:path w="609600" h="457200">
                <a:moveTo>
                  <a:pt x="304800" y="0"/>
                </a:moveTo>
                <a:lnTo>
                  <a:pt x="250011" y="3683"/>
                </a:lnTo>
                <a:lnTo>
                  <a:pt x="198444" y="14301"/>
                </a:lnTo>
                <a:lnTo>
                  <a:pt x="150960" y="31210"/>
                </a:lnTo>
                <a:lnTo>
                  <a:pt x="108420" y="53764"/>
                </a:lnTo>
                <a:lnTo>
                  <a:pt x="71684" y="81316"/>
                </a:lnTo>
                <a:lnTo>
                  <a:pt x="41613" y="113221"/>
                </a:lnTo>
                <a:lnTo>
                  <a:pt x="19068" y="148834"/>
                </a:lnTo>
                <a:lnTo>
                  <a:pt x="4910" y="187509"/>
                </a:lnTo>
                <a:lnTo>
                  <a:pt x="0" y="228600"/>
                </a:lnTo>
                <a:lnTo>
                  <a:pt x="4910" y="269690"/>
                </a:lnTo>
                <a:lnTo>
                  <a:pt x="19068" y="308365"/>
                </a:lnTo>
                <a:lnTo>
                  <a:pt x="41613" y="343978"/>
                </a:lnTo>
                <a:lnTo>
                  <a:pt x="71684" y="375883"/>
                </a:lnTo>
                <a:lnTo>
                  <a:pt x="108420" y="403435"/>
                </a:lnTo>
                <a:lnTo>
                  <a:pt x="150960" y="425989"/>
                </a:lnTo>
                <a:lnTo>
                  <a:pt x="198444" y="442898"/>
                </a:lnTo>
                <a:lnTo>
                  <a:pt x="250011" y="453516"/>
                </a:lnTo>
                <a:lnTo>
                  <a:pt x="304800" y="457200"/>
                </a:lnTo>
                <a:lnTo>
                  <a:pt x="359588" y="453516"/>
                </a:lnTo>
                <a:lnTo>
                  <a:pt x="411155" y="442898"/>
                </a:lnTo>
                <a:lnTo>
                  <a:pt x="458639" y="425989"/>
                </a:lnTo>
                <a:lnTo>
                  <a:pt x="501179" y="403435"/>
                </a:lnTo>
                <a:lnTo>
                  <a:pt x="537915" y="375883"/>
                </a:lnTo>
                <a:lnTo>
                  <a:pt x="567986" y="343978"/>
                </a:lnTo>
                <a:lnTo>
                  <a:pt x="590531" y="308365"/>
                </a:lnTo>
                <a:lnTo>
                  <a:pt x="604689" y="269690"/>
                </a:lnTo>
                <a:lnTo>
                  <a:pt x="609600" y="228600"/>
                </a:lnTo>
                <a:lnTo>
                  <a:pt x="604689" y="187509"/>
                </a:lnTo>
                <a:lnTo>
                  <a:pt x="590531" y="148834"/>
                </a:lnTo>
                <a:lnTo>
                  <a:pt x="567986" y="113221"/>
                </a:lnTo>
                <a:lnTo>
                  <a:pt x="537915" y="81316"/>
                </a:lnTo>
                <a:lnTo>
                  <a:pt x="501179" y="53764"/>
                </a:lnTo>
                <a:lnTo>
                  <a:pt x="458639" y="31210"/>
                </a:lnTo>
                <a:lnTo>
                  <a:pt x="411155" y="14301"/>
                </a:lnTo>
                <a:lnTo>
                  <a:pt x="359588" y="3683"/>
                </a:lnTo>
                <a:lnTo>
                  <a:pt x="304800" y="0"/>
                </a:lnTo>
                <a:close/>
              </a:path>
            </a:pathLst>
          </a:custGeom>
          <a:solidFill>
            <a:srgbClr val="D24717"/>
          </a:solidFill>
        </p:spPr>
        <p:txBody>
          <a:bodyPr wrap="square" lIns="0" tIns="0" rIns="0" bIns="0" rtlCol="0"/>
          <a:lstStyle/>
          <a:p>
            <a:endParaRPr sz="1050"/>
          </a:p>
        </p:txBody>
      </p:sp>
      <p:sp>
        <p:nvSpPr>
          <p:cNvPr id="4" name="object 4"/>
          <p:cNvSpPr txBox="1"/>
          <p:nvPr/>
        </p:nvSpPr>
        <p:spPr>
          <a:xfrm>
            <a:off x="325374" y="4735983"/>
            <a:ext cx="97631" cy="171201"/>
          </a:xfrm>
          <a:prstGeom prst="rect">
            <a:avLst/>
          </a:prstGeom>
        </p:spPr>
        <p:txBody>
          <a:bodyPr vert="horz" wrap="square" lIns="0" tIns="9525" rIns="0" bIns="0" rtlCol="0">
            <a:spAutoFit/>
          </a:bodyPr>
          <a:lstStyle/>
          <a:p>
            <a:pPr marL="9525">
              <a:spcBef>
                <a:spcPts val="75"/>
              </a:spcBef>
            </a:pPr>
            <a:r>
              <a:rPr sz="1050" spc="-38" dirty="0">
                <a:solidFill>
                  <a:srgbClr val="FFFFFF"/>
                </a:solidFill>
                <a:latin typeface="Franklin Gothic Medium"/>
                <a:cs typeface="Franklin Gothic Medium"/>
              </a:rPr>
              <a:t>4</a:t>
            </a:r>
            <a:endParaRPr sz="1050">
              <a:latin typeface="Franklin Gothic Medium"/>
              <a:cs typeface="Franklin Gothic Medium"/>
            </a:endParaRPr>
          </a:p>
        </p:txBody>
      </p:sp>
      <p:pic>
        <p:nvPicPr>
          <p:cNvPr id="5" name="object 5"/>
          <p:cNvPicPr/>
          <p:nvPr/>
        </p:nvPicPr>
        <p:blipFill>
          <a:blip r:embed="rId2" cstate="print"/>
          <a:stretch>
            <a:fillRect/>
          </a:stretch>
        </p:blipFill>
        <p:spPr>
          <a:xfrm>
            <a:off x="1286256" y="991914"/>
            <a:ext cx="6267355" cy="3771710"/>
          </a:xfrm>
          <a:prstGeom prst="rect">
            <a:avLst/>
          </a:prstGeom>
        </p:spPr>
      </p:pic>
      <p:sp>
        <p:nvSpPr>
          <p:cNvPr id="6" name="object 6"/>
          <p:cNvSpPr txBox="1">
            <a:spLocks noGrp="1"/>
          </p:cNvSpPr>
          <p:nvPr>
            <p:ph type="title"/>
          </p:nvPr>
        </p:nvSpPr>
        <p:spPr>
          <a:xfrm>
            <a:off x="472364" y="581406"/>
            <a:ext cx="3212306" cy="886621"/>
          </a:xfrm>
          <a:prstGeom prst="rect">
            <a:avLst/>
          </a:prstGeom>
        </p:spPr>
        <p:txBody>
          <a:bodyPr spcFirstLastPara="1" vert="horz" wrap="square" lIns="0" tIns="11906" rIns="0" bIns="0" rtlCol="0" anchor="t" anchorCtr="0">
            <a:spAutoFit/>
          </a:bodyPr>
          <a:lstStyle/>
          <a:p>
            <a:pPr marL="9525">
              <a:spcBef>
                <a:spcPts val="94"/>
              </a:spcBef>
            </a:pPr>
            <a:r>
              <a:rPr spc="-124" dirty="0"/>
              <a:t>ARM</a:t>
            </a:r>
            <a:r>
              <a:rPr spc="-56" dirty="0"/>
              <a:t> </a:t>
            </a:r>
            <a:r>
              <a:rPr dirty="0"/>
              <a:t>Processor</a:t>
            </a:r>
            <a:r>
              <a:rPr spc="-124" dirty="0"/>
              <a:t> </a:t>
            </a:r>
            <a:r>
              <a:rPr spc="-34" dirty="0"/>
              <a:t>Families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56932" y="324135"/>
            <a:ext cx="26194" cy="26194"/>
          </a:xfrm>
          <a:custGeom>
            <a:avLst/>
            <a:gdLst/>
            <a:ahLst/>
            <a:cxnLst/>
            <a:rect l="l" t="t" r="r" b="b"/>
            <a:pathLst>
              <a:path w="34925" h="34925">
                <a:moveTo>
                  <a:pt x="25019" y="26797"/>
                </a:moveTo>
                <a:lnTo>
                  <a:pt x="22987" y="23114"/>
                </a:lnTo>
                <a:lnTo>
                  <a:pt x="20955" y="20066"/>
                </a:lnTo>
                <a:lnTo>
                  <a:pt x="19685" y="18796"/>
                </a:lnTo>
                <a:lnTo>
                  <a:pt x="19177" y="18415"/>
                </a:lnTo>
                <a:lnTo>
                  <a:pt x="22606" y="16637"/>
                </a:lnTo>
                <a:lnTo>
                  <a:pt x="22860" y="15748"/>
                </a:lnTo>
                <a:lnTo>
                  <a:pt x="23545" y="13335"/>
                </a:lnTo>
                <a:lnTo>
                  <a:pt x="23622" y="13081"/>
                </a:lnTo>
                <a:lnTo>
                  <a:pt x="23114" y="11049"/>
                </a:lnTo>
                <a:lnTo>
                  <a:pt x="22987" y="10160"/>
                </a:lnTo>
                <a:lnTo>
                  <a:pt x="20955" y="8255"/>
                </a:lnTo>
                <a:lnTo>
                  <a:pt x="20066" y="8153"/>
                </a:lnTo>
                <a:lnTo>
                  <a:pt x="20066" y="13335"/>
                </a:lnTo>
                <a:lnTo>
                  <a:pt x="19685" y="14732"/>
                </a:lnTo>
                <a:lnTo>
                  <a:pt x="18656" y="15748"/>
                </a:lnTo>
                <a:lnTo>
                  <a:pt x="13081" y="15748"/>
                </a:lnTo>
                <a:lnTo>
                  <a:pt x="13081" y="11049"/>
                </a:lnTo>
                <a:lnTo>
                  <a:pt x="18288" y="11049"/>
                </a:lnTo>
                <a:lnTo>
                  <a:pt x="19685" y="11811"/>
                </a:lnTo>
                <a:lnTo>
                  <a:pt x="20002" y="13081"/>
                </a:lnTo>
                <a:lnTo>
                  <a:pt x="20066" y="13335"/>
                </a:lnTo>
                <a:lnTo>
                  <a:pt x="20066" y="8153"/>
                </a:lnTo>
                <a:lnTo>
                  <a:pt x="16891" y="7747"/>
                </a:lnTo>
                <a:lnTo>
                  <a:pt x="9652" y="7747"/>
                </a:lnTo>
                <a:lnTo>
                  <a:pt x="9652" y="26797"/>
                </a:lnTo>
                <a:lnTo>
                  <a:pt x="13081" y="26797"/>
                </a:lnTo>
                <a:lnTo>
                  <a:pt x="13081" y="18796"/>
                </a:lnTo>
                <a:lnTo>
                  <a:pt x="13843" y="18796"/>
                </a:lnTo>
                <a:lnTo>
                  <a:pt x="15494" y="19050"/>
                </a:lnTo>
                <a:lnTo>
                  <a:pt x="16637" y="19939"/>
                </a:lnTo>
                <a:lnTo>
                  <a:pt x="18415" y="22733"/>
                </a:lnTo>
                <a:lnTo>
                  <a:pt x="20955" y="26797"/>
                </a:lnTo>
                <a:lnTo>
                  <a:pt x="25019" y="26797"/>
                </a:lnTo>
                <a:close/>
              </a:path>
              <a:path w="34925" h="34925">
                <a:moveTo>
                  <a:pt x="34544" y="17272"/>
                </a:moveTo>
                <a:lnTo>
                  <a:pt x="33147" y="10541"/>
                </a:lnTo>
                <a:lnTo>
                  <a:pt x="32004" y="8851"/>
                </a:lnTo>
                <a:lnTo>
                  <a:pt x="32004" y="17272"/>
                </a:lnTo>
                <a:lnTo>
                  <a:pt x="30861" y="22987"/>
                </a:lnTo>
                <a:lnTo>
                  <a:pt x="27686" y="27686"/>
                </a:lnTo>
                <a:lnTo>
                  <a:pt x="22987" y="30861"/>
                </a:lnTo>
                <a:lnTo>
                  <a:pt x="17272" y="32004"/>
                </a:lnTo>
                <a:lnTo>
                  <a:pt x="11557" y="30861"/>
                </a:lnTo>
                <a:lnTo>
                  <a:pt x="6858" y="27686"/>
                </a:lnTo>
                <a:lnTo>
                  <a:pt x="3683" y="22987"/>
                </a:lnTo>
                <a:lnTo>
                  <a:pt x="2540" y="17272"/>
                </a:lnTo>
                <a:lnTo>
                  <a:pt x="3683" y="11557"/>
                </a:lnTo>
                <a:lnTo>
                  <a:pt x="6858" y="6858"/>
                </a:lnTo>
                <a:lnTo>
                  <a:pt x="11557"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544" y="17272"/>
                </a:lnTo>
                <a:close/>
              </a:path>
            </a:pathLst>
          </a:custGeom>
          <a:solidFill>
            <a:srgbClr val="221F1F"/>
          </a:solidFill>
        </p:spPr>
        <p:txBody>
          <a:bodyPr wrap="square" lIns="0" tIns="0" rIns="0" bIns="0" rtlCol="0"/>
          <a:lstStyle/>
          <a:p>
            <a:endParaRPr sz="1050"/>
          </a:p>
        </p:txBody>
      </p:sp>
      <p:sp>
        <p:nvSpPr>
          <p:cNvPr id="3" name="object 3"/>
          <p:cNvSpPr txBox="1"/>
          <p:nvPr/>
        </p:nvSpPr>
        <p:spPr>
          <a:xfrm>
            <a:off x="7705534" y="4714037"/>
            <a:ext cx="883920" cy="171201"/>
          </a:xfrm>
          <a:prstGeom prst="rect">
            <a:avLst/>
          </a:prstGeom>
        </p:spPr>
        <p:txBody>
          <a:bodyPr vert="horz" wrap="square" lIns="0" tIns="9525" rIns="0" bIns="0" rtlCol="0">
            <a:spAutoFit/>
          </a:bodyPr>
          <a:lstStyle/>
          <a:p>
            <a:pPr marL="9525">
              <a:spcBef>
                <a:spcPts val="75"/>
              </a:spcBef>
            </a:pPr>
            <a:r>
              <a:rPr sz="1050" spc="-79" dirty="0">
                <a:solidFill>
                  <a:srgbClr val="888888"/>
                </a:solidFill>
                <a:latin typeface="Times New Roman"/>
                <a:cs typeface="Times New Roman"/>
              </a:rPr>
              <a:t>MGR,ECE,RVCE</a:t>
            </a:r>
            <a:endParaRPr sz="1050">
              <a:latin typeface="Times New Roman"/>
              <a:cs typeface="Times New Roman"/>
            </a:endParaRPr>
          </a:p>
        </p:txBody>
      </p:sp>
      <p:sp>
        <p:nvSpPr>
          <p:cNvPr id="4" name="object 4"/>
          <p:cNvSpPr txBox="1"/>
          <p:nvPr/>
        </p:nvSpPr>
        <p:spPr>
          <a:xfrm>
            <a:off x="330861" y="4731411"/>
            <a:ext cx="87154" cy="171201"/>
          </a:xfrm>
          <a:prstGeom prst="rect">
            <a:avLst/>
          </a:prstGeom>
        </p:spPr>
        <p:txBody>
          <a:bodyPr vert="horz" wrap="square" lIns="0" tIns="9525" rIns="0" bIns="0" rtlCol="0">
            <a:spAutoFit/>
          </a:bodyPr>
          <a:lstStyle/>
          <a:p>
            <a:pPr marL="9525">
              <a:spcBef>
                <a:spcPts val="75"/>
              </a:spcBef>
            </a:pPr>
            <a:r>
              <a:rPr sz="1050" spc="-38" dirty="0">
                <a:solidFill>
                  <a:srgbClr val="888888"/>
                </a:solidFill>
                <a:latin typeface="Calibri"/>
                <a:cs typeface="Calibri"/>
              </a:rPr>
              <a:t>5</a:t>
            </a:r>
            <a:endParaRPr sz="1050">
              <a:latin typeface="Calibri"/>
              <a:cs typeface="Calibri"/>
            </a:endParaRPr>
          </a:p>
        </p:txBody>
      </p:sp>
      <p:sp>
        <p:nvSpPr>
          <p:cNvPr id="5" name="object 5"/>
          <p:cNvSpPr txBox="1">
            <a:spLocks noGrp="1"/>
          </p:cNvSpPr>
          <p:nvPr>
            <p:ph type="title"/>
          </p:nvPr>
        </p:nvSpPr>
        <p:spPr>
          <a:xfrm>
            <a:off x="433960" y="114109"/>
            <a:ext cx="3833336" cy="886621"/>
          </a:xfrm>
          <a:prstGeom prst="rect">
            <a:avLst/>
          </a:prstGeom>
        </p:spPr>
        <p:txBody>
          <a:bodyPr spcFirstLastPara="1" vert="horz" wrap="square" lIns="0" tIns="11906" rIns="0" bIns="0" rtlCol="0" anchor="t" anchorCtr="0">
            <a:spAutoFit/>
          </a:bodyPr>
          <a:lstStyle/>
          <a:p>
            <a:pPr marL="9525">
              <a:spcBef>
                <a:spcPts val="94"/>
              </a:spcBef>
            </a:pPr>
            <a:r>
              <a:rPr spc="-420" dirty="0"/>
              <a:t>T</a:t>
            </a:r>
            <a:r>
              <a:rPr spc="-15" dirty="0"/>
              <a:t>ypical</a:t>
            </a:r>
            <a:r>
              <a:rPr spc="-71" dirty="0"/>
              <a:t> </a:t>
            </a:r>
            <a:r>
              <a:rPr dirty="0"/>
              <a:t>Application</a:t>
            </a:r>
            <a:r>
              <a:rPr spc="68" dirty="0"/>
              <a:t> </a:t>
            </a:r>
            <a:r>
              <a:rPr spc="-8" dirty="0"/>
              <a:t>Domains</a:t>
            </a:r>
          </a:p>
        </p:txBody>
      </p:sp>
      <p:pic>
        <p:nvPicPr>
          <p:cNvPr id="6" name="object 6"/>
          <p:cNvPicPr/>
          <p:nvPr/>
        </p:nvPicPr>
        <p:blipFill>
          <a:blip r:embed="rId2" cstate="print"/>
          <a:stretch>
            <a:fillRect/>
          </a:stretch>
        </p:blipFill>
        <p:spPr>
          <a:xfrm>
            <a:off x="3432334" y="772096"/>
            <a:ext cx="1778317" cy="2503837"/>
          </a:xfrm>
          <a:prstGeom prst="rect">
            <a:avLst/>
          </a:prstGeom>
        </p:spPr>
      </p:pic>
      <p:pic>
        <p:nvPicPr>
          <p:cNvPr id="7" name="object 7"/>
          <p:cNvPicPr/>
          <p:nvPr/>
        </p:nvPicPr>
        <p:blipFill>
          <a:blip r:embed="rId3" cstate="print"/>
          <a:stretch>
            <a:fillRect/>
          </a:stretch>
        </p:blipFill>
        <p:spPr>
          <a:xfrm>
            <a:off x="6328600" y="772096"/>
            <a:ext cx="1754409" cy="2514695"/>
          </a:xfrm>
          <a:prstGeom prst="rect">
            <a:avLst/>
          </a:prstGeom>
        </p:spPr>
      </p:pic>
      <p:pic>
        <p:nvPicPr>
          <p:cNvPr id="8" name="object 8"/>
          <p:cNvPicPr/>
          <p:nvPr/>
        </p:nvPicPr>
        <p:blipFill>
          <a:blip r:embed="rId4" cstate="print"/>
          <a:stretch>
            <a:fillRect/>
          </a:stretch>
        </p:blipFill>
        <p:spPr>
          <a:xfrm>
            <a:off x="479727" y="772096"/>
            <a:ext cx="1754410" cy="2503837"/>
          </a:xfrm>
          <a:prstGeom prst="rect">
            <a:avLst/>
          </a:prstGeom>
        </p:spPr>
      </p:pic>
      <p:sp>
        <p:nvSpPr>
          <p:cNvPr id="9" name="object 9"/>
          <p:cNvSpPr txBox="1"/>
          <p:nvPr/>
        </p:nvSpPr>
        <p:spPr>
          <a:xfrm>
            <a:off x="5712333" y="4849597"/>
            <a:ext cx="642461" cy="135615"/>
          </a:xfrm>
          <a:prstGeom prst="rect">
            <a:avLst/>
          </a:prstGeom>
        </p:spPr>
        <p:txBody>
          <a:bodyPr vert="horz" wrap="square" lIns="0" tIns="8573" rIns="0" bIns="0" rtlCol="0">
            <a:spAutoFit/>
          </a:bodyPr>
          <a:lstStyle/>
          <a:p>
            <a:pPr marL="9525">
              <a:spcBef>
                <a:spcPts val="68"/>
              </a:spcBef>
            </a:pPr>
            <a:r>
              <a:rPr sz="825" spc="-8" dirty="0">
                <a:latin typeface="Calibri"/>
                <a:cs typeface="Calibri"/>
              </a:rPr>
              <a:t>Source:</a:t>
            </a:r>
            <a:r>
              <a:rPr sz="825" dirty="0">
                <a:latin typeface="Calibri"/>
                <a:cs typeface="Calibri"/>
              </a:rPr>
              <a:t> </a:t>
            </a:r>
            <a:r>
              <a:rPr sz="825" spc="-8" dirty="0">
                <a:latin typeface="Calibri"/>
                <a:cs typeface="Calibri"/>
              </a:rPr>
              <a:t>google</a:t>
            </a:r>
            <a:endParaRPr sz="825">
              <a:latin typeface="Calibri"/>
              <a:cs typeface="Calibri"/>
            </a:endParaRPr>
          </a:p>
        </p:txBody>
      </p:sp>
      <p:pic>
        <p:nvPicPr>
          <p:cNvPr id="10" name="object 10"/>
          <p:cNvPicPr/>
          <p:nvPr/>
        </p:nvPicPr>
        <p:blipFill>
          <a:blip r:embed="rId5" cstate="print"/>
          <a:stretch>
            <a:fillRect/>
          </a:stretch>
        </p:blipFill>
        <p:spPr>
          <a:xfrm>
            <a:off x="377657" y="3679003"/>
            <a:ext cx="2064829" cy="1057465"/>
          </a:xfrm>
          <a:prstGeom prst="rect">
            <a:avLst/>
          </a:prstGeom>
        </p:spPr>
      </p:pic>
      <p:pic>
        <p:nvPicPr>
          <p:cNvPr id="11" name="object 11"/>
          <p:cNvPicPr/>
          <p:nvPr/>
        </p:nvPicPr>
        <p:blipFill>
          <a:blip r:embed="rId6" cstate="print"/>
          <a:stretch>
            <a:fillRect/>
          </a:stretch>
        </p:blipFill>
        <p:spPr>
          <a:xfrm>
            <a:off x="3372231" y="3621691"/>
            <a:ext cx="1921955" cy="1036034"/>
          </a:xfrm>
          <a:prstGeom prst="rect">
            <a:avLst/>
          </a:prstGeom>
        </p:spPr>
      </p:pic>
      <p:pic>
        <p:nvPicPr>
          <p:cNvPr id="12" name="object 12"/>
          <p:cNvPicPr/>
          <p:nvPr/>
        </p:nvPicPr>
        <p:blipFill>
          <a:blip r:embed="rId7" cstate="print"/>
          <a:stretch>
            <a:fillRect/>
          </a:stretch>
        </p:blipFill>
        <p:spPr>
          <a:xfrm>
            <a:off x="6248686" y="3473920"/>
            <a:ext cx="1914810" cy="11360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56932" y="324135"/>
            <a:ext cx="26194" cy="26194"/>
          </a:xfrm>
          <a:custGeom>
            <a:avLst/>
            <a:gdLst/>
            <a:ahLst/>
            <a:cxnLst/>
            <a:rect l="l" t="t" r="r" b="b"/>
            <a:pathLst>
              <a:path w="34925" h="34925">
                <a:moveTo>
                  <a:pt x="25019" y="26797"/>
                </a:moveTo>
                <a:lnTo>
                  <a:pt x="22987" y="23114"/>
                </a:lnTo>
                <a:lnTo>
                  <a:pt x="20955" y="20066"/>
                </a:lnTo>
                <a:lnTo>
                  <a:pt x="19685" y="18796"/>
                </a:lnTo>
                <a:lnTo>
                  <a:pt x="19177" y="18415"/>
                </a:lnTo>
                <a:lnTo>
                  <a:pt x="22606" y="16637"/>
                </a:lnTo>
                <a:lnTo>
                  <a:pt x="22860" y="15748"/>
                </a:lnTo>
                <a:lnTo>
                  <a:pt x="23545" y="13335"/>
                </a:lnTo>
                <a:lnTo>
                  <a:pt x="23622" y="13081"/>
                </a:lnTo>
                <a:lnTo>
                  <a:pt x="23114" y="11049"/>
                </a:lnTo>
                <a:lnTo>
                  <a:pt x="22987" y="10160"/>
                </a:lnTo>
                <a:lnTo>
                  <a:pt x="20955" y="8255"/>
                </a:lnTo>
                <a:lnTo>
                  <a:pt x="20066" y="8153"/>
                </a:lnTo>
                <a:lnTo>
                  <a:pt x="20066" y="13335"/>
                </a:lnTo>
                <a:lnTo>
                  <a:pt x="19685" y="14732"/>
                </a:lnTo>
                <a:lnTo>
                  <a:pt x="18656" y="15748"/>
                </a:lnTo>
                <a:lnTo>
                  <a:pt x="13081" y="15748"/>
                </a:lnTo>
                <a:lnTo>
                  <a:pt x="13081" y="11049"/>
                </a:lnTo>
                <a:lnTo>
                  <a:pt x="18288" y="11049"/>
                </a:lnTo>
                <a:lnTo>
                  <a:pt x="19685" y="11811"/>
                </a:lnTo>
                <a:lnTo>
                  <a:pt x="20002" y="13081"/>
                </a:lnTo>
                <a:lnTo>
                  <a:pt x="20066" y="13335"/>
                </a:lnTo>
                <a:lnTo>
                  <a:pt x="20066" y="8153"/>
                </a:lnTo>
                <a:lnTo>
                  <a:pt x="16891" y="7747"/>
                </a:lnTo>
                <a:lnTo>
                  <a:pt x="9652" y="7747"/>
                </a:lnTo>
                <a:lnTo>
                  <a:pt x="9652" y="26797"/>
                </a:lnTo>
                <a:lnTo>
                  <a:pt x="13081" y="26797"/>
                </a:lnTo>
                <a:lnTo>
                  <a:pt x="13081" y="18796"/>
                </a:lnTo>
                <a:lnTo>
                  <a:pt x="13843" y="18796"/>
                </a:lnTo>
                <a:lnTo>
                  <a:pt x="15494" y="19050"/>
                </a:lnTo>
                <a:lnTo>
                  <a:pt x="16637" y="19939"/>
                </a:lnTo>
                <a:lnTo>
                  <a:pt x="18415" y="22733"/>
                </a:lnTo>
                <a:lnTo>
                  <a:pt x="20955" y="26797"/>
                </a:lnTo>
                <a:lnTo>
                  <a:pt x="25019" y="26797"/>
                </a:lnTo>
                <a:close/>
              </a:path>
              <a:path w="34925" h="34925">
                <a:moveTo>
                  <a:pt x="34544" y="17272"/>
                </a:moveTo>
                <a:lnTo>
                  <a:pt x="33147" y="10541"/>
                </a:lnTo>
                <a:lnTo>
                  <a:pt x="32004" y="8851"/>
                </a:lnTo>
                <a:lnTo>
                  <a:pt x="32004" y="17272"/>
                </a:lnTo>
                <a:lnTo>
                  <a:pt x="30861" y="22987"/>
                </a:lnTo>
                <a:lnTo>
                  <a:pt x="27686" y="27686"/>
                </a:lnTo>
                <a:lnTo>
                  <a:pt x="22987" y="30861"/>
                </a:lnTo>
                <a:lnTo>
                  <a:pt x="17272" y="32004"/>
                </a:lnTo>
                <a:lnTo>
                  <a:pt x="11557" y="30861"/>
                </a:lnTo>
                <a:lnTo>
                  <a:pt x="6858" y="27686"/>
                </a:lnTo>
                <a:lnTo>
                  <a:pt x="3683" y="22987"/>
                </a:lnTo>
                <a:lnTo>
                  <a:pt x="2540" y="17272"/>
                </a:lnTo>
                <a:lnTo>
                  <a:pt x="3683" y="11557"/>
                </a:lnTo>
                <a:lnTo>
                  <a:pt x="6858" y="6858"/>
                </a:lnTo>
                <a:lnTo>
                  <a:pt x="11557"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544" y="17272"/>
                </a:lnTo>
                <a:close/>
              </a:path>
            </a:pathLst>
          </a:custGeom>
          <a:solidFill>
            <a:srgbClr val="221F1F"/>
          </a:solidFill>
        </p:spPr>
        <p:txBody>
          <a:bodyPr wrap="square" lIns="0" tIns="0" rIns="0" bIns="0" rtlCol="0"/>
          <a:lstStyle/>
          <a:p>
            <a:endParaRPr sz="1050"/>
          </a:p>
        </p:txBody>
      </p:sp>
      <p:sp>
        <p:nvSpPr>
          <p:cNvPr id="3" name="object 3"/>
          <p:cNvSpPr txBox="1"/>
          <p:nvPr/>
        </p:nvSpPr>
        <p:spPr>
          <a:xfrm>
            <a:off x="7705534" y="4714037"/>
            <a:ext cx="883920" cy="171201"/>
          </a:xfrm>
          <a:prstGeom prst="rect">
            <a:avLst/>
          </a:prstGeom>
        </p:spPr>
        <p:txBody>
          <a:bodyPr vert="horz" wrap="square" lIns="0" tIns="9525" rIns="0" bIns="0" rtlCol="0">
            <a:spAutoFit/>
          </a:bodyPr>
          <a:lstStyle/>
          <a:p>
            <a:pPr marL="9525">
              <a:spcBef>
                <a:spcPts val="75"/>
              </a:spcBef>
            </a:pPr>
            <a:r>
              <a:rPr sz="1050" spc="-79" dirty="0">
                <a:solidFill>
                  <a:srgbClr val="888888"/>
                </a:solidFill>
                <a:latin typeface="Times New Roman"/>
                <a:cs typeface="Times New Roman"/>
              </a:rPr>
              <a:t>MGR,ECE,RVCE</a:t>
            </a:r>
            <a:endParaRPr sz="1050">
              <a:latin typeface="Times New Roman"/>
              <a:cs typeface="Times New Roman"/>
            </a:endParaRPr>
          </a:p>
        </p:txBody>
      </p:sp>
      <p:sp>
        <p:nvSpPr>
          <p:cNvPr id="4" name="object 4"/>
          <p:cNvSpPr txBox="1"/>
          <p:nvPr/>
        </p:nvSpPr>
        <p:spPr>
          <a:xfrm>
            <a:off x="330861" y="4731411"/>
            <a:ext cx="87154" cy="171201"/>
          </a:xfrm>
          <a:prstGeom prst="rect">
            <a:avLst/>
          </a:prstGeom>
        </p:spPr>
        <p:txBody>
          <a:bodyPr vert="horz" wrap="square" lIns="0" tIns="9525" rIns="0" bIns="0" rtlCol="0">
            <a:spAutoFit/>
          </a:bodyPr>
          <a:lstStyle/>
          <a:p>
            <a:pPr marL="9525">
              <a:spcBef>
                <a:spcPts val="75"/>
              </a:spcBef>
            </a:pPr>
            <a:r>
              <a:rPr sz="1050" spc="-38" dirty="0">
                <a:solidFill>
                  <a:srgbClr val="888888"/>
                </a:solidFill>
                <a:latin typeface="Calibri"/>
                <a:cs typeface="Calibri"/>
              </a:rPr>
              <a:t>6</a:t>
            </a:r>
            <a:endParaRPr sz="1050">
              <a:latin typeface="Calibri"/>
              <a:cs typeface="Calibri"/>
            </a:endParaRPr>
          </a:p>
        </p:txBody>
      </p:sp>
      <p:sp>
        <p:nvSpPr>
          <p:cNvPr id="5" name="object 5"/>
          <p:cNvSpPr txBox="1">
            <a:spLocks noGrp="1"/>
          </p:cNvSpPr>
          <p:nvPr>
            <p:ph type="title"/>
          </p:nvPr>
        </p:nvSpPr>
        <p:spPr>
          <a:xfrm>
            <a:off x="205358" y="244698"/>
            <a:ext cx="2616041" cy="691856"/>
          </a:xfrm>
          <a:prstGeom prst="rect">
            <a:avLst/>
          </a:prstGeom>
        </p:spPr>
        <p:txBody>
          <a:bodyPr spcFirstLastPara="1" vert="horz" wrap="square" lIns="0" tIns="9525" rIns="0" bIns="0" rtlCol="0" anchor="t" anchorCtr="0">
            <a:spAutoFit/>
          </a:bodyPr>
          <a:lstStyle/>
          <a:p>
            <a:pPr marL="9525">
              <a:spcBef>
                <a:spcPts val="75"/>
              </a:spcBef>
            </a:pPr>
            <a:r>
              <a:rPr sz="2175" spc="-127" dirty="0"/>
              <a:t>ARM</a:t>
            </a:r>
            <a:r>
              <a:rPr sz="2175" spc="-15" dirty="0"/>
              <a:t> </a:t>
            </a:r>
            <a:r>
              <a:rPr sz="2175" dirty="0"/>
              <a:t>Cortex-</a:t>
            </a:r>
            <a:r>
              <a:rPr sz="2175" spc="-83" dirty="0"/>
              <a:t>M</a:t>
            </a:r>
            <a:r>
              <a:rPr sz="2175" spc="-8" dirty="0"/>
              <a:t> </a:t>
            </a:r>
            <a:r>
              <a:rPr sz="2175" spc="-15" dirty="0"/>
              <a:t>Series</a:t>
            </a:r>
            <a:endParaRPr sz="2175"/>
          </a:p>
        </p:txBody>
      </p:sp>
      <p:sp>
        <p:nvSpPr>
          <p:cNvPr id="6" name="object 6"/>
          <p:cNvSpPr txBox="1"/>
          <p:nvPr/>
        </p:nvSpPr>
        <p:spPr>
          <a:xfrm>
            <a:off x="905790" y="4701463"/>
            <a:ext cx="2347436" cy="344453"/>
          </a:xfrm>
          <a:prstGeom prst="rect">
            <a:avLst/>
          </a:prstGeom>
        </p:spPr>
        <p:txBody>
          <a:bodyPr vert="horz" wrap="square" lIns="0" tIns="9525" rIns="0" bIns="0" rtlCol="0">
            <a:spAutoFit/>
          </a:bodyPr>
          <a:lstStyle/>
          <a:p>
            <a:pPr marL="9525">
              <a:spcBef>
                <a:spcPts val="75"/>
              </a:spcBef>
            </a:pPr>
            <a:r>
              <a:rPr sz="1088" spc="-60" dirty="0">
                <a:latin typeface="Times New Roman"/>
                <a:cs typeface="Times New Roman"/>
              </a:rPr>
              <a:t>For</a:t>
            </a:r>
            <a:r>
              <a:rPr sz="1088" spc="-23" dirty="0">
                <a:latin typeface="Times New Roman"/>
                <a:cs typeface="Times New Roman"/>
              </a:rPr>
              <a:t> </a:t>
            </a:r>
            <a:r>
              <a:rPr sz="1088" spc="-38" dirty="0">
                <a:latin typeface="Times New Roman"/>
                <a:cs typeface="Times New Roman"/>
              </a:rPr>
              <a:t>more</a:t>
            </a:r>
            <a:r>
              <a:rPr sz="1088" spc="-15" dirty="0">
                <a:latin typeface="Times New Roman"/>
                <a:cs typeface="Times New Roman"/>
              </a:rPr>
              <a:t> </a:t>
            </a:r>
            <a:r>
              <a:rPr sz="1088" spc="-64" dirty="0">
                <a:latin typeface="Times New Roman"/>
                <a:cs typeface="Times New Roman"/>
              </a:rPr>
              <a:t>info</a:t>
            </a:r>
            <a:r>
              <a:rPr sz="1088" spc="-26" dirty="0">
                <a:latin typeface="Times New Roman"/>
                <a:cs typeface="Times New Roman"/>
              </a:rPr>
              <a:t> </a:t>
            </a:r>
            <a:r>
              <a:rPr sz="1088" spc="-60" dirty="0">
                <a:latin typeface="Times New Roman"/>
                <a:cs typeface="Times New Roman"/>
              </a:rPr>
              <a:t>on</a:t>
            </a:r>
            <a:r>
              <a:rPr sz="1088" spc="-19" dirty="0">
                <a:latin typeface="Times New Roman"/>
                <a:cs typeface="Times New Roman"/>
              </a:rPr>
              <a:t> </a:t>
            </a:r>
            <a:r>
              <a:rPr sz="1088" spc="-45" dirty="0">
                <a:latin typeface="Times New Roman"/>
                <a:cs typeface="Times New Roman"/>
              </a:rPr>
              <a:t>CoreMark:</a:t>
            </a:r>
            <a:r>
              <a:rPr sz="1088" spc="-4" dirty="0">
                <a:latin typeface="Times New Roman"/>
                <a:cs typeface="Times New Roman"/>
              </a:rPr>
              <a:t> </a:t>
            </a:r>
            <a:r>
              <a:rPr sz="1088" spc="-30" dirty="0">
                <a:latin typeface="Times New Roman"/>
                <a:cs typeface="Times New Roman"/>
                <a:hlinkClick r:id="rId2"/>
              </a:rPr>
              <a:t>www.eembc.org</a:t>
            </a:r>
            <a:endParaRPr sz="1088">
              <a:latin typeface="Times New Roman"/>
              <a:cs typeface="Times New Roman"/>
            </a:endParaRPr>
          </a:p>
        </p:txBody>
      </p:sp>
      <p:pic>
        <p:nvPicPr>
          <p:cNvPr id="7" name="object 7"/>
          <p:cNvPicPr/>
          <p:nvPr/>
        </p:nvPicPr>
        <p:blipFill>
          <a:blip r:embed="rId3" cstate="print"/>
          <a:stretch>
            <a:fillRect/>
          </a:stretch>
        </p:blipFill>
        <p:spPr>
          <a:xfrm>
            <a:off x="374904" y="412719"/>
            <a:ext cx="5995988" cy="2957227"/>
          </a:xfrm>
          <a:prstGeom prst="rect">
            <a:avLst/>
          </a:prstGeom>
        </p:spPr>
      </p:pic>
      <p:pic>
        <p:nvPicPr>
          <p:cNvPr id="8" name="object 8"/>
          <p:cNvPicPr/>
          <p:nvPr/>
        </p:nvPicPr>
        <p:blipFill>
          <a:blip r:embed="rId4" cstate="print"/>
          <a:stretch>
            <a:fillRect/>
          </a:stretch>
        </p:blipFill>
        <p:spPr>
          <a:xfrm>
            <a:off x="2875216" y="3682459"/>
            <a:ext cx="1336834" cy="960977"/>
          </a:xfrm>
          <a:prstGeom prst="rect">
            <a:avLst/>
          </a:prstGeom>
        </p:spPr>
      </p:pic>
      <p:pic>
        <p:nvPicPr>
          <p:cNvPr id="9" name="object 9"/>
          <p:cNvPicPr/>
          <p:nvPr/>
        </p:nvPicPr>
        <p:blipFill>
          <a:blip r:embed="rId5" cstate="print"/>
          <a:stretch>
            <a:fillRect/>
          </a:stretch>
        </p:blipFill>
        <p:spPr>
          <a:xfrm>
            <a:off x="7075836" y="262413"/>
            <a:ext cx="1398461" cy="973265"/>
          </a:xfrm>
          <a:prstGeom prst="rect">
            <a:avLst/>
          </a:prstGeom>
        </p:spPr>
      </p:pic>
      <p:pic>
        <p:nvPicPr>
          <p:cNvPr id="10" name="object 10"/>
          <p:cNvPicPr/>
          <p:nvPr/>
        </p:nvPicPr>
        <p:blipFill>
          <a:blip r:embed="rId6" cstate="print"/>
          <a:stretch>
            <a:fillRect/>
          </a:stretch>
        </p:blipFill>
        <p:spPr>
          <a:xfrm>
            <a:off x="7027545" y="1410080"/>
            <a:ext cx="1461325" cy="1021652"/>
          </a:xfrm>
          <a:prstGeom prst="rect">
            <a:avLst/>
          </a:prstGeom>
        </p:spPr>
      </p:pic>
      <p:pic>
        <p:nvPicPr>
          <p:cNvPr id="11" name="object 11"/>
          <p:cNvPicPr/>
          <p:nvPr/>
        </p:nvPicPr>
        <p:blipFill>
          <a:blip r:embed="rId7" cstate="print"/>
          <a:stretch>
            <a:fillRect/>
          </a:stretch>
        </p:blipFill>
        <p:spPr>
          <a:xfrm>
            <a:off x="7021354" y="2601372"/>
            <a:ext cx="1507521" cy="1018032"/>
          </a:xfrm>
          <a:prstGeom prst="rect">
            <a:avLst/>
          </a:prstGeom>
        </p:spPr>
      </p:pic>
      <p:pic>
        <p:nvPicPr>
          <p:cNvPr id="12" name="object 12"/>
          <p:cNvPicPr/>
          <p:nvPr/>
        </p:nvPicPr>
        <p:blipFill>
          <a:blip r:embed="rId8" cstate="print"/>
          <a:stretch>
            <a:fillRect/>
          </a:stretch>
        </p:blipFill>
        <p:spPr>
          <a:xfrm>
            <a:off x="499577" y="3537871"/>
            <a:ext cx="1621916" cy="1119854"/>
          </a:xfrm>
          <a:prstGeom prst="rect">
            <a:avLst/>
          </a:prstGeom>
        </p:spPr>
      </p:pic>
      <p:pic>
        <p:nvPicPr>
          <p:cNvPr id="13" name="object 13"/>
          <p:cNvPicPr/>
          <p:nvPr/>
        </p:nvPicPr>
        <p:blipFill>
          <a:blip r:embed="rId9" cstate="print"/>
          <a:stretch>
            <a:fillRect/>
          </a:stretch>
        </p:blipFill>
        <p:spPr>
          <a:xfrm>
            <a:off x="4664678" y="3562436"/>
            <a:ext cx="1507521" cy="11146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375" y="615696"/>
            <a:ext cx="1381125" cy="886621"/>
          </a:xfrm>
          <a:prstGeom prst="rect">
            <a:avLst/>
          </a:prstGeom>
        </p:spPr>
        <p:txBody>
          <a:bodyPr spcFirstLastPara="1" vert="horz" wrap="square" lIns="0" tIns="11906" rIns="0" bIns="0" rtlCol="0" anchor="t" anchorCtr="0">
            <a:spAutoFit/>
          </a:bodyPr>
          <a:lstStyle/>
          <a:p>
            <a:pPr marL="9525">
              <a:spcBef>
                <a:spcPts val="94"/>
              </a:spcBef>
            </a:pPr>
            <a:r>
              <a:rPr spc="-45" dirty="0"/>
              <a:t>CoreMark</a:t>
            </a:r>
          </a:p>
        </p:txBody>
      </p:sp>
      <p:sp>
        <p:nvSpPr>
          <p:cNvPr id="3" name="object 3"/>
          <p:cNvSpPr txBox="1"/>
          <p:nvPr/>
        </p:nvSpPr>
        <p:spPr>
          <a:xfrm>
            <a:off x="973646" y="4692549"/>
            <a:ext cx="883920" cy="171201"/>
          </a:xfrm>
          <a:prstGeom prst="rect">
            <a:avLst/>
          </a:prstGeom>
        </p:spPr>
        <p:txBody>
          <a:bodyPr vert="horz" wrap="square" lIns="0" tIns="9525" rIns="0" bIns="0" rtlCol="0">
            <a:spAutoFit/>
          </a:bodyPr>
          <a:lstStyle/>
          <a:p>
            <a:pPr marL="9525">
              <a:spcBef>
                <a:spcPts val="75"/>
              </a:spcBef>
            </a:pPr>
            <a:r>
              <a:rPr sz="1050" spc="-79" dirty="0">
                <a:solidFill>
                  <a:srgbClr val="696363"/>
                </a:solidFill>
                <a:latin typeface="Times New Roman"/>
                <a:cs typeface="Times New Roman"/>
              </a:rPr>
              <a:t>MGR,ECE,RVCE</a:t>
            </a:r>
            <a:endParaRPr sz="1050">
              <a:latin typeface="Times New Roman"/>
              <a:cs typeface="Times New Roman"/>
            </a:endParaRPr>
          </a:p>
        </p:txBody>
      </p:sp>
      <p:sp>
        <p:nvSpPr>
          <p:cNvPr id="4" name="object 4"/>
          <p:cNvSpPr/>
          <p:nvPr/>
        </p:nvSpPr>
        <p:spPr>
          <a:xfrm>
            <a:off x="146303" y="4657725"/>
            <a:ext cx="457200" cy="342900"/>
          </a:xfrm>
          <a:custGeom>
            <a:avLst/>
            <a:gdLst/>
            <a:ahLst/>
            <a:cxnLst/>
            <a:rect l="l" t="t" r="r" b="b"/>
            <a:pathLst>
              <a:path w="609600" h="457200">
                <a:moveTo>
                  <a:pt x="304800" y="0"/>
                </a:moveTo>
                <a:lnTo>
                  <a:pt x="250011" y="3683"/>
                </a:lnTo>
                <a:lnTo>
                  <a:pt x="198444" y="14301"/>
                </a:lnTo>
                <a:lnTo>
                  <a:pt x="150960" y="31210"/>
                </a:lnTo>
                <a:lnTo>
                  <a:pt x="108420" y="53764"/>
                </a:lnTo>
                <a:lnTo>
                  <a:pt x="71684" y="81316"/>
                </a:lnTo>
                <a:lnTo>
                  <a:pt x="41613" y="113221"/>
                </a:lnTo>
                <a:lnTo>
                  <a:pt x="19068" y="148834"/>
                </a:lnTo>
                <a:lnTo>
                  <a:pt x="4910" y="187509"/>
                </a:lnTo>
                <a:lnTo>
                  <a:pt x="0" y="228600"/>
                </a:lnTo>
                <a:lnTo>
                  <a:pt x="4910" y="269690"/>
                </a:lnTo>
                <a:lnTo>
                  <a:pt x="19068" y="308365"/>
                </a:lnTo>
                <a:lnTo>
                  <a:pt x="41613" y="343978"/>
                </a:lnTo>
                <a:lnTo>
                  <a:pt x="71684" y="375883"/>
                </a:lnTo>
                <a:lnTo>
                  <a:pt x="108420" y="403435"/>
                </a:lnTo>
                <a:lnTo>
                  <a:pt x="150960" y="425989"/>
                </a:lnTo>
                <a:lnTo>
                  <a:pt x="198444" y="442898"/>
                </a:lnTo>
                <a:lnTo>
                  <a:pt x="250011" y="453516"/>
                </a:lnTo>
                <a:lnTo>
                  <a:pt x="304800" y="457200"/>
                </a:lnTo>
                <a:lnTo>
                  <a:pt x="359588" y="453516"/>
                </a:lnTo>
                <a:lnTo>
                  <a:pt x="411155" y="442898"/>
                </a:lnTo>
                <a:lnTo>
                  <a:pt x="458639" y="425989"/>
                </a:lnTo>
                <a:lnTo>
                  <a:pt x="501179" y="403435"/>
                </a:lnTo>
                <a:lnTo>
                  <a:pt x="537915" y="375883"/>
                </a:lnTo>
                <a:lnTo>
                  <a:pt x="567986" y="343978"/>
                </a:lnTo>
                <a:lnTo>
                  <a:pt x="590531" y="308365"/>
                </a:lnTo>
                <a:lnTo>
                  <a:pt x="604689" y="269690"/>
                </a:lnTo>
                <a:lnTo>
                  <a:pt x="609600" y="228600"/>
                </a:lnTo>
                <a:lnTo>
                  <a:pt x="604689" y="187509"/>
                </a:lnTo>
                <a:lnTo>
                  <a:pt x="590531" y="148834"/>
                </a:lnTo>
                <a:lnTo>
                  <a:pt x="567986" y="113221"/>
                </a:lnTo>
                <a:lnTo>
                  <a:pt x="537915" y="81316"/>
                </a:lnTo>
                <a:lnTo>
                  <a:pt x="501179" y="53764"/>
                </a:lnTo>
                <a:lnTo>
                  <a:pt x="458639" y="31210"/>
                </a:lnTo>
                <a:lnTo>
                  <a:pt x="411155" y="14301"/>
                </a:lnTo>
                <a:lnTo>
                  <a:pt x="359588" y="3683"/>
                </a:lnTo>
                <a:lnTo>
                  <a:pt x="304800" y="0"/>
                </a:lnTo>
                <a:close/>
              </a:path>
            </a:pathLst>
          </a:custGeom>
          <a:solidFill>
            <a:srgbClr val="D24717"/>
          </a:solidFill>
        </p:spPr>
        <p:txBody>
          <a:bodyPr wrap="square" lIns="0" tIns="0" rIns="0" bIns="0" rtlCol="0"/>
          <a:lstStyle/>
          <a:p>
            <a:endParaRPr sz="1050"/>
          </a:p>
        </p:txBody>
      </p:sp>
      <p:sp>
        <p:nvSpPr>
          <p:cNvPr id="5" name="object 5"/>
          <p:cNvSpPr txBox="1"/>
          <p:nvPr/>
        </p:nvSpPr>
        <p:spPr>
          <a:xfrm>
            <a:off x="325374" y="4735983"/>
            <a:ext cx="97631" cy="171201"/>
          </a:xfrm>
          <a:prstGeom prst="rect">
            <a:avLst/>
          </a:prstGeom>
        </p:spPr>
        <p:txBody>
          <a:bodyPr vert="horz" wrap="square" lIns="0" tIns="9525" rIns="0" bIns="0" rtlCol="0">
            <a:spAutoFit/>
          </a:bodyPr>
          <a:lstStyle/>
          <a:p>
            <a:pPr marL="9525">
              <a:spcBef>
                <a:spcPts val="75"/>
              </a:spcBef>
            </a:pPr>
            <a:r>
              <a:rPr sz="1050" spc="-38" dirty="0">
                <a:solidFill>
                  <a:srgbClr val="FFFFFF"/>
                </a:solidFill>
                <a:latin typeface="Franklin Gothic Medium"/>
                <a:cs typeface="Franklin Gothic Medium"/>
              </a:rPr>
              <a:t>7</a:t>
            </a:r>
            <a:endParaRPr sz="1050">
              <a:latin typeface="Franklin Gothic Medium"/>
              <a:cs typeface="Franklin Gothic Medium"/>
            </a:endParaRPr>
          </a:p>
        </p:txBody>
      </p:sp>
      <p:sp>
        <p:nvSpPr>
          <p:cNvPr id="6" name="object 6"/>
          <p:cNvSpPr txBox="1"/>
          <p:nvPr/>
        </p:nvSpPr>
        <p:spPr>
          <a:xfrm>
            <a:off x="528142" y="1066514"/>
            <a:ext cx="7981950" cy="3174106"/>
          </a:xfrm>
          <a:prstGeom prst="rect">
            <a:avLst/>
          </a:prstGeom>
        </p:spPr>
        <p:txBody>
          <a:bodyPr vert="horz" wrap="square" lIns="0" tIns="9049" rIns="0" bIns="0" rtlCol="0">
            <a:spAutoFit/>
          </a:bodyPr>
          <a:lstStyle/>
          <a:p>
            <a:pPr marL="213836" marR="4286" indent="-204311">
              <a:spcBef>
                <a:spcPts val="71"/>
              </a:spcBef>
              <a:buClr>
                <a:srgbClr val="D24717"/>
              </a:buClr>
              <a:buSzPct val="83928"/>
              <a:buFont typeface="Segoe UI Symbol"/>
              <a:buChar char="⚫"/>
              <a:tabLst>
                <a:tab pos="215265" algn="l"/>
                <a:tab pos="1327309" algn="l"/>
                <a:tab pos="1586865" algn="l"/>
                <a:tab pos="2270284" algn="l"/>
                <a:tab pos="3255645" algn="l"/>
                <a:tab pos="3771424" algn="l"/>
                <a:tab pos="4086701" algn="l"/>
                <a:tab pos="5346382" algn="l"/>
                <a:tab pos="5898832" algn="l"/>
                <a:tab pos="6356033" algn="l"/>
                <a:tab pos="7208520" algn="l"/>
                <a:tab pos="7421404" algn="l"/>
              </a:tabLst>
            </a:pPr>
            <a:r>
              <a:rPr sz="2100" spc="-8" dirty="0">
                <a:latin typeface="Times New Roman"/>
                <a:cs typeface="Times New Roman"/>
              </a:rPr>
              <a:t>CoreMark</a:t>
            </a:r>
            <a:r>
              <a:rPr sz="2100" dirty="0">
                <a:latin typeface="Times New Roman"/>
                <a:cs typeface="Times New Roman"/>
              </a:rPr>
              <a:t>	</a:t>
            </a:r>
            <a:r>
              <a:rPr sz="2100" spc="-19" dirty="0">
                <a:latin typeface="Times New Roman"/>
                <a:cs typeface="Times New Roman"/>
              </a:rPr>
              <a:t>is</a:t>
            </a:r>
            <a:r>
              <a:rPr sz="2100" dirty="0">
                <a:latin typeface="Times New Roman"/>
                <a:cs typeface="Times New Roman"/>
              </a:rPr>
              <a:t>	</a:t>
            </a:r>
            <a:r>
              <a:rPr sz="2100" spc="-8" dirty="0">
                <a:latin typeface="Times New Roman"/>
                <a:cs typeface="Times New Roman"/>
              </a:rPr>
              <a:t>small,</a:t>
            </a:r>
            <a:r>
              <a:rPr sz="2100" dirty="0">
                <a:latin typeface="Times New Roman"/>
                <a:cs typeface="Times New Roman"/>
              </a:rPr>
              <a:t>	</a:t>
            </a:r>
            <a:r>
              <a:rPr sz="2100" spc="-8" dirty="0">
                <a:latin typeface="Times New Roman"/>
                <a:cs typeface="Times New Roman"/>
              </a:rPr>
              <a:t>portable,</a:t>
            </a:r>
            <a:r>
              <a:rPr sz="2100" dirty="0">
                <a:latin typeface="Times New Roman"/>
                <a:cs typeface="Times New Roman"/>
              </a:rPr>
              <a:t>	</a:t>
            </a:r>
            <a:r>
              <a:rPr sz="2100" spc="-15" dirty="0">
                <a:latin typeface="Times New Roman"/>
                <a:cs typeface="Times New Roman"/>
              </a:rPr>
              <a:t>easy</a:t>
            </a:r>
            <a:r>
              <a:rPr sz="2100" dirty="0">
                <a:latin typeface="Times New Roman"/>
                <a:cs typeface="Times New Roman"/>
              </a:rPr>
              <a:t>	</a:t>
            </a:r>
            <a:r>
              <a:rPr sz="2100" spc="-19" dirty="0">
                <a:latin typeface="Times New Roman"/>
                <a:cs typeface="Times New Roman"/>
              </a:rPr>
              <a:t>to</a:t>
            </a:r>
            <a:r>
              <a:rPr sz="2100" dirty="0">
                <a:latin typeface="Times New Roman"/>
                <a:cs typeface="Times New Roman"/>
              </a:rPr>
              <a:t>	</a:t>
            </a:r>
            <a:r>
              <a:rPr sz="2100" spc="-8" dirty="0">
                <a:latin typeface="Times New Roman"/>
                <a:cs typeface="Times New Roman"/>
              </a:rPr>
              <a:t>understand,</a:t>
            </a:r>
            <a:r>
              <a:rPr sz="2100" dirty="0">
                <a:latin typeface="Times New Roman"/>
                <a:cs typeface="Times New Roman"/>
              </a:rPr>
              <a:t>	</a:t>
            </a:r>
            <a:r>
              <a:rPr sz="2100" spc="-8" dirty="0">
                <a:latin typeface="Times New Roman"/>
                <a:cs typeface="Times New Roman"/>
              </a:rPr>
              <a:t>free,</a:t>
            </a:r>
            <a:r>
              <a:rPr sz="2100" dirty="0">
                <a:latin typeface="Times New Roman"/>
                <a:cs typeface="Times New Roman"/>
              </a:rPr>
              <a:t>	</a:t>
            </a:r>
            <a:r>
              <a:rPr sz="2100" spc="-19" dirty="0">
                <a:latin typeface="Times New Roman"/>
                <a:cs typeface="Times New Roman"/>
              </a:rPr>
              <a:t>and</a:t>
            </a:r>
            <a:r>
              <a:rPr sz="2100" dirty="0">
                <a:latin typeface="Times New Roman"/>
                <a:cs typeface="Times New Roman"/>
              </a:rPr>
              <a:t>	</a:t>
            </a:r>
            <a:r>
              <a:rPr sz="2100" spc="-30" dirty="0">
                <a:latin typeface="Times New Roman"/>
                <a:cs typeface="Times New Roman"/>
              </a:rPr>
              <a:t>displays</a:t>
            </a:r>
            <a:r>
              <a:rPr sz="2100" dirty="0">
                <a:latin typeface="Times New Roman"/>
                <a:cs typeface="Times New Roman"/>
              </a:rPr>
              <a:t>	</a:t>
            </a:r>
            <a:r>
              <a:rPr sz="2100" spc="-38" dirty="0">
                <a:latin typeface="Times New Roman"/>
                <a:cs typeface="Times New Roman"/>
              </a:rPr>
              <a:t>a</a:t>
            </a:r>
            <a:r>
              <a:rPr sz="2100" dirty="0">
                <a:latin typeface="Times New Roman"/>
                <a:cs typeface="Times New Roman"/>
              </a:rPr>
              <a:t>	</a:t>
            </a:r>
            <a:r>
              <a:rPr sz="2100" spc="-124" dirty="0">
                <a:latin typeface="Times New Roman"/>
                <a:cs typeface="Times New Roman"/>
              </a:rPr>
              <a:t>single 	</a:t>
            </a:r>
            <a:r>
              <a:rPr sz="2100" spc="-94" dirty="0">
                <a:latin typeface="Times New Roman"/>
                <a:cs typeface="Times New Roman"/>
              </a:rPr>
              <a:t>number</a:t>
            </a:r>
            <a:r>
              <a:rPr sz="2100" spc="-30" dirty="0">
                <a:latin typeface="Times New Roman"/>
                <a:cs typeface="Times New Roman"/>
              </a:rPr>
              <a:t> </a:t>
            </a:r>
            <a:r>
              <a:rPr sz="2100" spc="-109" dirty="0">
                <a:latin typeface="Times New Roman"/>
                <a:cs typeface="Times New Roman"/>
              </a:rPr>
              <a:t>benchmark</a:t>
            </a:r>
            <a:r>
              <a:rPr sz="2100" spc="-49" dirty="0">
                <a:latin typeface="Times New Roman"/>
                <a:cs typeface="Times New Roman"/>
              </a:rPr>
              <a:t> </a:t>
            </a:r>
            <a:r>
              <a:rPr sz="2100" spc="-98" dirty="0">
                <a:latin typeface="Times New Roman"/>
                <a:cs typeface="Times New Roman"/>
              </a:rPr>
              <a:t>score</a:t>
            </a:r>
            <a:r>
              <a:rPr sz="2100" spc="-45" dirty="0">
                <a:latin typeface="Times New Roman"/>
                <a:cs typeface="Times New Roman"/>
              </a:rPr>
              <a:t> </a:t>
            </a:r>
            <a:r>
              <a:rPr sz="2100" dirty="0">
                <a:latin typeface="Times New Roman"/>
                <a:cs typeface="Times New Roman"/>
              </a:rPr>
              <a:t>to</a:t>
            </a:r>
            <a:r>
              <a:rPr sz="2100" spc="-41" dirty="0">
                <a:latin typeface="Times New Roman"/>
                <a:cs typeface="Times New Roman"/>
              </a:rPr>
              <a:t> </a:t>
            </a:r>
            <a:r>
              <a:rPr sz="2100" spc="-68" dirty="0">
                <a:latin typeface="Times New Roman"/>
                <a:cs typeface="Times New Roman"/>
              </a:rPr>
              <a:t>represent</a:t>
            </a:r>
            <a:r>
              <a:rPr sz="2100" spc="-41" dirty="0">
                <a:latin typeface="Times New Roman"/>
                <a:cs typeface="Times New Roman"/>
              </a:rPr>
              <a:t> </a:t>
            </a:r>
            <a:r>
              <a:rPr sz="2100" spc="-68" dirty="0">
                <a:latin typeface="Times New Roman"/>
                <a:cs typeface="Times New Roman"/>
              </a:rPr>
              <a:t>the</a:t>
            </a:r>
            <a:r>
              <a:rPr sz="2100" spc="-53" dirty="0">
                <a:latin typeface="Times New Roman"/>
                <a:cs typeface="Times New Roman"/>
              </a:rPr>
              <a:t> </a:t>
            </a:r>
            <a:r>
              <a:rPr sz="2100" spc="-105" dirty="0">
                <a:latin typeface="Times New Roman"/>
                <a:cs typeface="Times New Roman"/>
              </a:rPr>
              <a:t>speed</a:t>
            </a:r>
            <a:r>
              <a:rPr sz="2100" spc="-30" dirty="0">
                <a:latin typeface="Times New Roman"/>
                <a:cs typeface="Times New Roman"/>
              </a:rPr>
              <a:t> </a:t>
            </a:r>
            <a:r>
              <a:rPr sz="2100" spc="-139" dirty="0">
                <a:latin typeface="Times New Roman"/>
                <a:cs typeface="Times New Roman"/>
              </a:rPr>
              <a:t>of</a:t>
            </a:r>
            <a:r>
              <a:rPr sz="2100" spc="-49" dirty="0">
                <a:latin typeface="Times New Roman"/>
                <a:cs typeface="Times New Roman"/>
              </a:rPr>
              <a:t> </a:t>
            </a:r>
            <a:r>
              <a:rPr sz="2100" spc="-8" dirty="0">
                <a:latin typeface="Times New Roman"/>
                <a:cs typeface="Times New Roman"/>
              </a:rPr>
              <a:t>processors.</a:t>
            </a:r>
            <a:endParaRPr sz="2100">
              <a:latin typeface="Times New Roman"/>
              <a:cs typeface="Times New Roman"/>
            </a:endParaRPr>
          </a:p>
          <a:p>
            <a:pPr marL="213836" marR="8096" indent="-204311">
              <a:spcBef>
                <a:spcPts val="450"/>
              </a:spcBef>
              <a:buClr>
                <a:srgbClr val="D24717"/>
              </a:buClr>
              <a:buSzPct val="83928"/>
              <a:buFont typeface="Segoe UI Symbol"/>
              <a:buChar char="⚫"/>
              <a:tabLst>
                <a:tab pos="215265" algn="l"/>
                <a:tab pos="482441" algn="l"/>
                <a:tab pos="1519238" algn="l"/>
                <a:tab pos="2061210" algn="l"/>
                <a:tab pos="2777014" algn="l"/>
                <a:tab pos="3882390" algn="l"/>
                <a:tab pos="4748689" algn="l"/>
                <a:tab pos="5002530" algn="l"/>
                <a:tab pos="6201728" algn="l"/>
                <a:tab pos="6870383" algn="l"/>
                <a:tab pos="7124224" algn="l"/>
                <a:tab pos="7747159" algn="l"/>
              </a:tabLst>
            </a:pPr>
            <a:r>
              <a:rPr sz="2100" spc="-311" dirty="0">
                <a:latin typeface="Times New Roman"/>
                <a:cs typeface="Times New Roman"/>
              </a:rPr>
              <a:t>A</a:t>
            </a:r>
            <a:r>
              <a:rPr sz="2100" dirty="0">
                <a:latin typeface="Times New Roman"/>
                <a:cs typeface="Times New Roman"/>
              </a:rPr>
              <a:t>	</a:t>
            </a:r>
            <a:r>
              <a:rPr sz="2100" spc="-8" dirty="0">
                <a:latin typeface="Times New Roman"/>
                <a:cs typeface="Times New Roman"/>
              </a:rPr>
              <a:t>processor</a:t>
            </a:r>
            <a:r>
              <a:rPr sz="2100" dirty="0">
                <a:latin typeface="Times New Roman"/>
                <a:cs typeface="Times New Roman"/>
              </a:rPr>
              <a:t>	</a:t>
            </a:r>
            <a:r>
              <a:rPr sz="2100" spc="-15" dirty="0">
                <a:latin typeface="Times New Roman"/>
                <a:cs typeface="Times New Roman"/>
              </a:rPr>
              <a:t>with</a:t>
            </a:r>
            <a:r>
              <a:rPr sz="2100" dirty="0">
                <a:latin typeface="Times New Roman"/>
                <a:cs typeface="Times New Roman"/>
              </a:rPr>
              <a:t>	</a:t>
            </a:r>
            <a:r>
              <a:rPr sz="2100" spc="-8" dirty="0">
                <a:latin typeface="Times New Roman"/>
                <a:cs typeface="Times New Roman"/>
              </a:rPr>
              <a:t>higher</a:t>
            </a:r>
            <a:r>
              <a:rPr sz="2100" dirty="0">
                <a:latin typeface="Times New Roman"/>
                <a:cs typeface="Times New Roman"/>
              </a:rPr>
              <a:t>	</a:t>
            </a:r>
            <a:r>
              <a:rPr sz="2100" spc="-8" dirty="0">
                <a:latin typeface="Times New Roman"/>
                <a:cs typeface="Times New Roman"/>
              </a:rPr>
              <a:t>CoreMark</a:t>
            </a:r>
            <a:r>
              <a:rPr sz="2100" dirty="0">
                <a:latin typeface="Times New Roman"/>
                <a:cs typeface="Times New Roman"/>
              </a:rPr>
              <a:t>	</a:t>
            </a:r>
            <a:r>
              <a:rPr sz="2100" spc="-8" dirty="0">
                <a:latin typeface="Times New Roman"/>
                <a:cs typeface="Times New Roman"/>
              </a:rPr>
              <a:t>number</a:t>
            </a:r>
            <a:r>
              <a:rPr sz="2100" dirty="0">
                <a:latin typeface="Times New Roman"/>
                <a:cs typeface="Times New Roman"/>
              </a:rPr>
              <a:t>	</a:t>
            </a:r>
            <a:r>
              <a:rPr sz="2100" spc="-19" dirty="0">
                <a:latin typeface="Times New Roman"/>
                <a:cs typeface="Times New Roman"/>
              </a:rPr>
              <a:t>is</a:t>
            </a:r>
            <a:r>
              <a:rPr sz="2100" dirty="0">
                <a:latin typeface="Times New Roman"/>
                <a:cs typeface="Times New Roman"/>
              </a:rPr>
              <a:t>	</a:t>
            </a:r>
            <a:r>
              <a:rPr sz="2100" spc="-64" dirty="0">
                <a:latin typeface="Times New Roman"/>
                <a:cs typeface="Times New Roman"/>
              </a:rPr>
              <a:t>faster.</a:t>
            </a:r>
            <a:r>
              <a:rPr sz="2100" spc="26" dirty="0">
                <a:latin typeface="Times New Roman"/>
                <a:cs typeface="Times New Roman"/>
              </a:rPr>
              <a:t> </a:t>
            </a:r>
            <a:r>
              <a:rPr sz="2100" spc="-15" dirty="0">
                <a:latin typeface="Times New Roman"/>
                <a:cs typeface="Times New Roman"/>
              </a:rPr>
              <a:t>This</a:t>
            </a:r>
            <a:r>
              <a:rPr sz="2100" dirty="0">
                <a:latin typeface="Times New Roman"/>
                <a:cs typeface="Times New Roman"/>
              </a:rPr>
              <a:t>	</a:t>
            </a:r>
            <a:r>
              <a:rPr sz="2100" spc="-8" dirty="0">
                <a:latin typeface="Times New Roman"/>
                <a:cs typeface="Times New Roman"/>
              </a:rPr>
              <a:t>rating</a:t>
            </a:r>
            <a:r>
              <a:rPr sz="2100" dirty="0">
                <a:latin typeface="Times New Roman"/>
                <a:cs typeface="Times New Roman"/>
              </a:rPr>
              <a:t>	</a:t>
            </a:r>
            <a:r>
              <a:rPr sz="2100" spc="-19" dirty="0">
                <a:latin typeface="Times New Roman"/>
                <a:cs typeface="Times New Roman"/>
              </a:rPr>
              <a:t>is</a:t>
            </a:r>
            <a:r>
              <a:rPr sz="2100" dirty="0">
                <a:latin typeface="Times New Roman"/>
                <a:cs typeface="Times New Roman"/>
              </a:rPr>
              <a:t>	</a:t>
            </a:r>
            <a:r>
              <a:rPr sz="2100" spc="-8" dirty="0">
                <a:latin typeface="Times New Roman"/>
                <a:cs typeface="Times New Roman"/>
              </a:rPr>
              <a:t>given</a:t>
            </a:r>
            <a:r>
              <a:rPr sz="2100" dirty="0">
                <a:latin typeface="Times New Roman"/>
                <a:cs typeface="Times New Roman"/>
              </a:rPr>
              <a:t>	</a:t>
            </a:r>
            <a:r>
              <a:rPr sz="2100" spc="-210" dirty="0">
                <a:latin typeface="Times New Roman"/>
                <a:cs typeface="Times New Roman"/>
              </a:rPr>
              <a:t>by 	</a:t>
            </a:r>
            <a:r>
              <a:rPr sz="2100" spc="-113" dirty="0">
                <a:latin typeface="Times New Roman"/>
                <a:cs typeface="Times New Roman"/>
              </a:rPr>
              <a:t>CoreMark</a:t>
            </a:r>
            <a:r>
              <a:rPr sz="2100" spc="11" dirty="0">
                <a:latin typeface="Times New Roman"/>
                <a:cs typeface="Times New Roman"/>
              </a:rPr>
              <a:t> </a:t>
            </a:r>
            <a:r>
              <a:rPr sz="2100" spc="-8" dirty="0">
                <a:latin typeface="Times New Roman"/>
                <a:cs typeface="Times New Roman"/>
              </a:rPr>
              <a:t>consortium.</a:t>
            </a:r>
            <a:endParaRPr sz="2100">
              <a:latin typeface="Times New Roman"/>
              <a:cs typeface="Times New Roman"/>
            </a:endParaRPr>
          </a:p>
          <a:p>
            <a:pPr marL="213836" marR="3810" indent="-204311">
              <a:spcBef>
                <a:spcPts val="450"/>
              </a:spcBef>
              <a:buClr>
                <a:srgbClr val="D24717"/>
              </a:buClr>
              <a:buSzPct val="83928"/>
              <a:buFont typeface="Segoe UI Symbol"/>
              <a:buChar char="⚫"/>
              <a:tabLst>
                <a:tab pos="215265" algn="l"/>
              </a:tabLst>
            </a:pPr>
            <a:r>
              <a:rPr sz="2100" spc="-64" dirty="0">
                <a:latin typeface="Times New Roman"/>
                <a:cs typeface="Times New Roman"/>
              </a:rPr>
              <a:t>Earlier</a:t>
            </a:r>
            <a:r>
              <a:rPr sz="2100" spc="-30" dirty="0">
                <a:latin typeface="Times New Roman"/>
                <a:cs typeface="Times New Roman"/>
              </a:rPr>
              <a:t> </a:t>
            </a:r>
            <a:r>
              <a:rPr sz="2100" spc="-116" dirty="0">
                <a:latin typeface="Times New Roman"/>
                <a:cs typeface="Times New Roman"/>
              </a:rPr>
              <a:t>DMIPS(Dhrystone</a:t>
            </a:r>
            <a:r>
              <a:rPr sz="2100" spc="-15" dirty="0">
                <a:latin typeface="Times New Roman"/>
                <a:cs typeface="Times New Roman"/>
              </a:rPr>
              <a:t> </a:t>
            </a:r>
            <a:r>
              <a:rPr sz="2100" spc="-86" dirty="0">
                <a:latin typeface="Times New Roman"/>
                <a:cs typeface="Times New Roman"/>
              </a:rPr>
              <a:t>Million</a:t>
            </a:r>
            <a:r>
              <a:rPr sz="2100" spc="-19" dirty="0">
                <a:latin typeface="Times New Roman"/>
                <a:cs typeface="Times New Roman"/>
              </a:rPr>
              <a:t> </a:t>
            </a:r>
            <a:r>
              <a:rPr sz="2100" spc="-68" dirty="0">
                <a:latin typeface="Times New Roman"/>
                <a:cs typeface="Times New Roman"/>
              </a:rPr>
              <a:t>Instructions</a:t>
            </a:r>
            <a:r>
              <a:rPr sz="2100" spc="-19" dirty="0">
                <a:latin typeface="Times New Roman"/>
                <a:cs typeface="Times New Roman"/>
              </a:rPr>
              <a:t> Per</a:t>
            </a:r>
            <a:r>
              <a:rPr sz="2100" spc="-30" dirty="0">
                <a:latin typeface="Times New Roman"/>
                <a:cs typeface="Times New Roman"/>
              </a:rPr>
              <a:t> </a:t>
            </a:r>
            <a:r>
              <a:rPr sz="2100" spc="-71" dirty="0">
                <a:latin typeface="Times New Roman"/>
                <a:cs typeface="Times New Roman"/>
              </a:rPr>
              <a:t>second)</a:t>
            </a:r>
            <a:r>
              <a:rPr sz="2100" spc="-26" dirty="0">
                <a:latin typeface="Times New Roman"/>
                <a:cs typeface="Times New Roman"/>
              </a:rPr>
              <a:t> </a:t>
            </a:r>
            <a:r>
              <a:rPr sz="2100" spc="-19" dirty="0">
                <a:latin typeface="Times New Roman"/>
                <a:cs typeface="Times New Roman"/>
              </a:rPr>
              <a:t>is</a:t>
            </a:r>
            <a:r>
              <a:rPr sz="2100" spc="-26" dirty="0">
                <a:latin typeface="Times New Roman"/>
                <a:cs typeface="Times New Roman"/>
              </a:rPr>
              <a:t> </a:t>
            </a:r>
            <a:r>
              <a:rPr sz="2100" dirty="0">
                <a:latin typeface="Times New Roman"/>
                <a:cs typeface="Times New Roman"/>
              </a:rPr>
              <a:t>the</a:t>
            </a:r>
            <a:r>
              <a:rPr sz="2100" spc="-26" dirty="0">
                <a:latin typeface="Times New Roman"/>
                <a:cs typeface="Times New Roman"/>
              </a:rPr>
              <a:t> </a:t>
            </a:r>
            <a:r>
              <a:rPr sz="2100" spc="-45" dirty="0">
                <a:latin typeface="Times New Roman"/>
                <a:cs typeface="Times New Roman"/>
              </a:rPr>
              <a:t>metrics</a:t>
            </a:r>
            <a:r>
              <a:rPr sz="2100" spc="-23" dirty="0">
                <a:latin typeface="Times New Roman"/>
                <a:cs typeface="Times New Roman"/>
              </a:rPr>
              <a:t> </a:t>
            </a:r>
            <a:r>
              <a:rPr sz="2100" spc="-15" dirty="0">
                <a:latin typeface="Times New Roman"/>
                <a:cs typeface="Times New Roman"/>
              </a:rPr>
              <a:t>used 	</a:t>
            </a:r>
            <a:r>
              <a:rPr sz="2100" spc="-131" dirty="0">
                <a:latin typeface="Times New Roman"/>
                <a:cs typeface="Times New Roman"/>
              </a:rPr>
              <a:t>specify</a:t>
            </a:r>
            <a:r>
              <a:rPr sz="2100" spc="-53" dirty="0">
                <a:latin typeface="Times New Roman"/>
                <a:cs typeface="Times New Roman"/>
              </a:rPr>
              <a:t> </a:t>
            </a:r>
            <a:r>
              <a:rPr sz="2100" spc="-60" dirty="0">
                <a:latin typeface="Times New Roman"/>
                <a:cs typeface="Times New Roman"/>
              </a:rPr>
              <a:t>the</a:t>
            </a:r>
            <a:r>
              <a:rPr sz="2100" spc="-41" dirty="0">
                <a:latin typeface="Times New Roman"/>
                <a:cs typeface="Times New Roman"/>
              </a:rPr>
              <a:t> </a:t>
            </a:r>
            <a:r>
              <a:rPr sz="2100" spc="-105" dirty="0">
                <a:latin typeface="Times New Roman"/>
                <a:cs typeface="Times New Roman"/>
              </a:rPr>
              <a:t>speed</a:t>
            </a:r>
            <a:r>
              <a:rPr sz="2100" spc="-41" dirty="0">
                <a:latin typeface="Times New Roman"/>
                <a:cs typeface="Times New Roman"/>
              </a:rPr>
              <a:t> </a:t>
            </a:r>
            <a:r>
              <a:rPr sz="2100" spc="-139" dirty="0">
                <a:latin typeface="Times New Roman"/>
                <a:cs typeface="Times New Roman"/>
              </a:rPr>
              <a:t>of</a:t>
            </a:r>
            <a:r>
              <a:rPr sz="2100" spc="-38" dirty="0">
                <a:latin typeface="Times New Roman"/>
                <a:cs typeface="Times New Roman"/>
              </a:rPr>
              <a:t> </a:t>
            </a:r>
            <a:r>
              <a:rPr sz="2100" spc="-15" dirty="0">
                <a:latin typeface="Times New Roman"/>
                <a:cs typeface="Times New Roman"/>
              </a:rPr>
              <a:t>processors.</a:t>
            </a:r>
            <a:endParaRPr sz="2100">
              <a:latin typeface="Times New Roman"/>
              <a:cs typeface="Times New Roman"/>
            </a:endParaRPr>
          </a:p>
          <a:p>
            <a:pPr marL="213836" marR="4763" indent="-204311">
              <a:spcBef>
                <a:spcPts val="454"/>
              </a:spcBef>
              <a:buClr>
                <a:srgbClr val="D24717"/>
              </a:buClr>
              <a:buSzPct val="83928"/>
              <a:buFont typeface="Segoe UI Symbol"/>
              <a:buChar char="⚫"/>
              <a:tabLst>
                <a:tab pos="215265" algn="l"/>
              </a:tabLst>
            </a:pPr>
            <a:r>
              <a:rPr sz="2100" spc="-244" dirty="0">
                <a:latin typeface="Times New Roman"/>
                <a:cs typeface="Times New Roman"/>
              </a:rPr>
              <a:t>To</a:t>
            </a:r>
            <a:r>
              <a:rPr sz="2100" spc="60" dirty="0">
                <a:latin typeface="Times New Roman"/>
                <a:cs typeface="Times New Roman"/>
              </a:rPr>
              <a:t> </a:t>
            </a:r>
            <a:r>
              <a:rPr sz="2100" spc="-139" dirty="0">
                <a:latin typeface="Times New Roman"/>
                <a:cs typeface="Times New Roman"/>
              </a:rPr>
              <a:t>avoid</a:t>
            </a:r>
            <a:r>
              <a:rPr sz="2100" spc="8" dirty="0">
                <a:latin typeface="Times New Roman"/>
                <a:cs typeface="Times New Roman"/>
              </a:rPr>
              <a:t> </a:t>
            </a:r>
            <a:r>
              <a:rPr sz="2100" dirty="0">
                <a:latin typeface="Times New Roman"/>
                <a:cs typeface="Times New Roman"/>
              </a:rPr>
              <a:t>the</a:t>
            </a:r>
            <a:r>
              <a:rPr sz="2100" spc="-131" dirty="0">
                <a:latin typeface="Times New Roman"/>
                <a:cs typeface="Times New Roman"/>
              </a:rPr>
              <a:t> </a:t>
            </a:r>
            <a:r>
              <a:rPr sz="2100" spc="-90" dirty="0">
                <a:latin typeface="Times New Roman"/>
                <a:cs typeface="Times New Roman"/>
              </a:rPr>
              <a:t>problems</a:t>
            </a:r>
            <a:r>
              <a:rPr sz="2100" spc="-41" dirty="0">
                <a:latin typeface="Times New Roman"/>
                <a:cs typeface="Times New Roman"/>
              </a:rPr>
              <a:t> </a:t>
            </a:r>
            <a:r>
              <a:rPr sz="2100" spc="-113" dirty="0">
                <a:latin typeface="Times New Roman"/>
                <a:cs typeface="Times New Roman"/>
              </a:rPr>
              <a:t>associated</a:t>
            </a:r>
            <a:r>
              <a:rPr sz="2100" spc="-15" dirty="0">
                <a:latin typeface="Times New Roman"/>
                <a:cs typeface="Times New Roman"/>
              </a:rPr>
              <a:t> </a:t>
            </a:r>
            <a:r>
              <a:rPr sz="2100" spc="-56" dirty="0">
                <a:latin typeface="Times New Roman"/>
                <a:cs typeface="Times New Roman"/>
              </a:rPr>
              <a:t>with</a:t>
            </a:r>
            <a:r>
              <a:rPr sz="2100" spc="-15" dirty="0">
                <a:latin typeface="Times New Roman"/>
                <a:cs typeface="Times New Roman"/>
              </a:rPr>
              <a:t> </a:t>
            </a:r>
            <a:r>
              <a:rPr sz="2100" dirty="0">
                <a:latin typeface="Times New Roman"/>
                <a:cs typeface="Times New Roman"/>
              </a:rPr>
              <a:t>the</a:t>
            </a:r>
            <a:r>
              <a:rPr sz="2100" spc="-11" dirty="0">
                <a:latin typeface="Times New Roman"/>
                <a:cs typeface="Times New Roman"/>
              </a:rPr>
              <a:t> </a:t>
            </a:r>
            <a:r>
              <a:rPr sz="2100" spc="-124" dirty="0">
                <a:latin typeface="Times New Roman"/>
                <a:cs typeface="Times New Roman"/>
              </a:rPr>
              <a:t>DMIPS(Dhrystone</a:t>
            </a:r>
            <a:r>
              <a:rPr sz="2100" spc="-8" dirty="0">
                <a:latin typeface="Times New Roman"/>
                <a:cs typeface="Times New Roman"/>
              </a:rPr>
              <a:t> </a:t>
            </a:r>
            <a:r>
              <a:rPr sz="2100" spc="-139" dirty="0">
                <a:latin typeface="Times New Roman"/>
                <a:cs typeface="Times New Roman"/>
              </a:rPr>
              <a:t>MIPS),</a:t>
            </a:r>
            <a:r>
              <a:rPr sz="2100" spc="-26" dirty="0">
                <a:latin typeface="Times New Roman"/>
                <a:cs typeface="Times New Roman"/>
              </a:rPr>
              <a:t> </a:t>
            </a:r>
            <a:r>
              <a:rPr sz="2100" spc="-64" dirty="0">
                <a:latin typeface="Times New Roman"/>
                <a:cs typeface="Times New Roman"/>
              </a:rPr>
              <a:t>CoreMark 	</a:t>
            </a:r>
            <a:r>
              <a:rPr sz="2100" spc="-94" dirty="0">
                <a:latin typeface="Times New Roman"/>
                <a:cs typeface="Times New Roman"/>
              </a:rPr>
              <a:t>rating</a:t>
            </a:r>
            <a:r>
              <a:rPr sz="2100" spc="-45" dirty="0">
                <a:latin typeface="Times New Roman"/>
                <a:cs typeface="Times New Roman"/>
              </a:rPr>
              <a:t> </a:t>
            </a:r>
            <a:r>
              <a:rPr sz="2100" spc="-139" dirty="0">
                <a:latin typeface="Times New Roman"/>
                <a:cs typeface="Times New Roman"/>
              </a:rPr>
              <a:t>is</a:t>
            </a:r>
            <a:r>
              <a:rPr sz="2100" spc="-30" dirty="0">
                <a:latin typeface="Times New Roman"/>
                <a:cs typeface="Times New Roman"/>
              </a:rPr>
              <a:t> </a:t>
            </a:r>
            <a:r>
              <a:rPr sz="2100" spc="-8" dirty="0">
                <a:latin typeface="Times New Roman"/>
                <a:cs typeface="Times New Roman"/>
              </a:rPr>
              <a:t>introduced.</a:t>
            </a:r>
            <a:endParaRPr sz="2100">
              <a:latin typeface="Times New Roman"/>
              <a:cs typeface="Times New Roman"/>
            </a:endParaRPr>
          </a:p>
          <a:p>
            <a:pPr marL="214313" indent="-204788">
              <a:spcBef>
                <a:spcPts val="450"/>
              </a:spcBef>
              <a:buClr>
                <a:srgbClr val="D24717"/>
              </a:buClr>
              <a:buSzPct val="83928"/>
              <a:buFont typeface="Segoe UI Symbol"/>
              <a:buChar char="⚫"/>
              <a:tabLst>
                <a:tab pos="214313" algn="l"/>
              </a:tabLst>
            </a:pPr>
            <a:r>
              <a:rPr sz="2100" spc="-116" dirty="0">
                <a:latin typeface="Times New Roman"/>
                <a:cs typeface="Times New Roman"/>
              </a:rPr>
              <a:t>More</a:t>
            </a:r>
            <a:r>
              <a:rPr sz="2100" spc="-26" dirty="0">
                <a:latin typeface="Times New Roman"/>
                <a:cs typeface="Times New Roman"/>
              </a:rPr>
              <a:t> </a:t>
            </a:r>
            <a:r>
              <a:rPr sz="2100" spc="-116" dirty="0">
                <a:latin typeface="Times New Roman"/>
                <a:cs typeface="Times New Roman"/>
              </a:rPr>
              <a:t>info</a:t>
            </a:r>
            <a:r>
              <a:rPr sz="2100" spc="-34" dirty="0">
                <a:latin typeface="Times New Roman"/>
                <a:cs typeface="Times New Roman"/>
              </a:rPr>
              <a:t> </a:t>
            </a:r>
            <a:r>
              <a:rPr sz="2100" spc="-98" dirty="0">
                <a:latin typeface="Times New Roman"/>
                <a:cs typeface="Times New Roman"/>
              </a:rPr>
              <a:t>on</a:t>
            </a:r>
            <a:r>
              <a:rPr sz="2100" spc="-19" dirty="0">
                <a:latin typeface="Times New Roman"/>
                <a:cs typeface="Times New Roman"/>
              </a:rPr>
              <a:t> </a:t>
            </a:r>
            <a:r>
              <a:rPr sz="2100" spc="-94" dirty="0">
                <a:latin typeface="Times New Roman"/>
                <a:cs typeface="Times New Roman"/>
              </a:rPr>
              <a:t>CoreMark:</a:t>
            </a:r>
            <a:r>
              <a:rPr sz="2100" spc="-109" dirty="0">
                <a:latin typeface="Times New Roman"/>
                <a:cs typeface="Times New Roman"/>
              </a:rPr>
              <a:t> </a:t>
            </a:r>
            <a:r>
              <a:rPr sz="2100" spc="-8" dirty="0">
                <a:latin typeface="Times New Roman"/>
                <a:cs typeface="Times New Roman"/>
              </a:rPr>
              <a:t>https://</a:t>
            </a:r>
            <a:r>
              <a:rPr sz="2100" spc="-8" dirty="0">
                <a:latin typeface="Times New Roman"/>
                <a:cs typeface="Times New Roman"/>
                <a:hlinkClick r:id="rId2"/>
              </a:rPr>
              <a:t>www.eembc.org/coremark/</a:t>
            </a:r>
            <a:endParaRPr sz="21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0FA6-4D86-4394-8167-1F3985C7F97E}"/>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328B11C9-B800-4C26-A390-043221252B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742214-26D5-42E3-A8E4-0C2A689BD36E}"/>
              </a:ext>
            </a:extLst>
          </p:cNvPr>
          <p:cNvPicPr>
            <a:picLocks noChangeAspect="1"/>
          </p:cNvPicPr>
          <p:nvPr/>
        </p:nvPicPr>
        <p:blipFill>
          <a:blip r:embed="rId2"/>
          <a:stretch>
            <a:fillRect/>
          </a:stretch>
        </p:blipFill>
        <p:spPr>
          <a:xfrm>
            <a:off x="0" y="1"/>
            <a:ext cx="5217732" cy="3323396"/>
          </a:xfrm>
          <a:prstGeom prst="rect">
            <a:avLst/>
          </a:prstGeom>
        </p:spPr>
      </p:pic>
      <p:pic>
        <p:nvPicPr>
          <p:cNvPr id="6" name="Picture 5">
            <a:extLst>
              <a:ext uri="{FF2B5EF4-FFF2-40B4-BE49-F238E27FC236}">
                <a16:creationId xmlns:a16="http://schemas.microsoft.com/office/drawing/2014/main" id="{C857FA9E-FF10-49EE-8888-0B7AB62B341C}"/>
              </a:ext>
            </a:extLst>
          </p:cNvPr>
          <p:cNvPicPr>
            <a:picLocks noChangeAspect="1"/>
          </p:cNvPicPr>
          <p:nvPr/>
        </p:nvPicPr>
        <p:blipFill>
          <a:blip r:embed="rId3"/>
          <a:stretch>
            <a:fillRect/>
          </a:stretch>
        </p:blipFill>
        <p:spPr>
          <a:xfrm>
            <a:off x="4512121" y="1993705"/>
            <a:ext cx="4631879" cy="3422531"/>
          </a:xfrm>
          <a:prstGeom prst="rect">
            <a:avLst/>
          </a:prstGeom>
        </p:spPr>
      </p:pic>
    </p:spTree>
    <p:extLst>
      <p:ext uri="{BB962C8B-B14F-4D97-AF65-F5344CB8AC3E}">
        <p14:creationId xmlns:p14="http://schemas.microsoft.com/office/powerpoint/2010/main" val="266859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56932" y="324135"/>
            <a:ext cx="26194" cy="26194"/>
          </a:xfrm>
          <a:custGeom>
            <a:avLst/>
            <a:gdLst/>
            <a:ahLst/>
            <a:cxnLst/>
            <a:rect l="l" t="t" r="r" b="b"/>
            <a:pathLst>
              <a:path w="34925" h="34925">
                <a:moveTo>
                  <a:pt x="25019" y="26797"/>
                </a:moveTo>
                <a:lnTo>
                  <a:pt x="22987" y="23114"/>
                </a:lnTo>
                <a:lnTo>
                  <a:pt x="20955" y="20066"/>
                </a:lnTo>
                <a:lnTo>
                  <a:pt x="19685" y="18796"/>
                </a:lnTo>
                <a:lnTo>
                  <a:pt x="19177" y="18415"/>
                </a:lnTo>
                <a:lnTo>
                  <a:pt x="22606" y="16637"/>
                </a:lnTo>
                <a:lnTo>
                  <a:pt x="22860" y="15748"/>
                </a:lnTo>
                <a:lnTo>
                  <a:pt x="23545" y="13335"/>
                </a:lnTo>
                <a:lnTo>
                  <a:pt x="23622" y="13081"/>
                </a:lnTo>
                <a:lnTo>
                  <a:pt x="23114" y="11049"/>
                </a:lnTo>
                <a:lnTo>
                  <a:pt x="22987" y="10160"/>
                </a:lnTo>
                <a:lnTo>
                  <a:pt x="20955" y="8255"/>
                </a:lnTo>
                <a:lnTo>
                  <a:pt x="20066" y="8153"/>
                </a:lnTo>
                <a:lnTo>
                  <a:pt x="20066" y="13335"/>
                </a:lnTo>
                <a:lnTo>
                  <a:pt x="19685" y="14732"/>
                </a:lnTo>
                <a:lnTo>
                  <a:pt x="18656" y="15748"/>
                </a:lnTo>
                <a:lnTo>
                  <a:pt x="13081" y="15748"/>
                </a:lnTo>
                <a:lnTo>
                  <a:pt x="13081" y="11049"/>
                </a:lnTo>
                <a:lnTo>
                  <a:pt x="18288" y="11049"/>
                </a:lnTo>
                <a:lnTo>
                  <a:pt x="19685" y="11811"/>
                </a:lnTo>
                <a:lnTo>
                  <a:pt x="20002" y="13081"/>
                </a:lnTo>
                <a:lnTo>
                  <a:pt x="20066" y="13335"/>
                </a:lnTo>
                <a:lnTo>
                  <a:pt x="20066" y="8153"/>
                </a:lnTo>
                <a:lnTo>
                  <a:pt x="16891" y="7747"/>
                </a:lnTo>
                <a:lnTo>
                  <a:pt x="9652" y="7747"/>
                </a:lnTo>
                <a:lnTo>
                  <a:pt x="9652" y="26797"/>
                </a:lnTo>
                <a:lnTo>
                  <a:pt x="13081" y="26797"/>
                </a:lnTo>
                <a:lnTo>
                  <a:pt x="13081" y="18796"/>
                </a:lnTo>
                <a:lnTo>
                  <a:pt x="13843" y="18796"/>
                </a:lnTo>
                <a:lnTo>
                  <a:pt x="15494" y="19050"/>
                </a:lnTo>
                <a:lnTo>
                  <a:pt x="16637" y="19939"/>
                </a:lnTo>
                <a:lnTo>
                  <a:pt x="18415" y="22733"/>
                </a:lnTo>
                <a:lnTo>
                  <a:pt x="20955" y="26797"/>
                </a:lnTo>
                <a:lnTo>
                  <a:pt x="25019" y="26797"/>
                </a:lnTo>
                <a:close/>
              </a:path>
              <a:path w="34925" h="34925">
                <a:moveTo>
                  <a:pt x="34544" y="17272"/>
                </a:moveTo>
                <a:lnTo>
                  <a:pt x="33147" y="10541"/>
                </a:lnTo>
                <a:lnTo>
                  <a:pt x="32004" y="8851"/>
                </a:lnTo>
                <a:lnTo>
                  <a:pt x="32004" y="17272"/>
                </a:lnTo>
                <a:lnTo>
                  <a:pt x="30861" y="22987"/>
                </a:lnTo>
                <a:lnTo>
                  <a:pt x="27686" y="27686"/>
                </a:lnTo>
                <a:lnTo>
                  <a:pt x="22987" y="30861"/>
                </a:lnTo>
                <a:lnTo>
                  <a:pt x="17272" y="32004"/>
                </a:lnTo>
                <a:lnTo>
                  <a:pt x="11557" y="30861"/>
                </a:lnTo>
                <a:lnTo>
                  <a:pt x="6858" y="27686"/>
                </a:lnTo>
                <a:lnTo>
                  <a:pt x="3683" y="22987"/>
                </a:lnTo>
                <a:lnTo>
                  <a:pt x="2540" y="17272"/>
                </a:lnTo>
                <a:lnTo>
                  <a:pt x="3683" y="11557"/>
                </a:lnTo>
                <a:lnTo>
                  <a:pt x="6858" y="6858"/>
                </a:lnTo>
                <a:lnTo>
                  <a:pt x="11557"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544" y="17272"/>
                </a:lnTo>
                <a:close/>
              </a:path>
            </a:pathLst>
          </a:custGeom>
          <a:solidFill>
            <a:srgbClr val="221F1F"/>
          </a:solidFill>
        </p:spPr>
        <p:txBody>
          <a:bodyPr wrap="square" lIns="0" tIns="0" rIns="0" bIns="0" rtlCol="0"/>
          <a:lstStyle/>
          <a:p>
            <a:endParaRPr sz="1050"/>
          </a:p>
        </p:txBody>
      </p:sp>
      <p:sp>
        <p:nvSpPr>
          <p:cNvPr id="3" name="object 3"/>
          <p:cNvSpPr txBox="1"/>
          <p:nvPr/>
        </p:nvSpPr>
        <p:spPr>
          <a:xfrm>
            <a:off x="7705534" y="4714037"/>
            <a:ext cx="883920" cy="171201"/>
          </a:xfrm>
          <a:prstGeom prst="rect">
            <a:avLst/>
          </a:prstGeom>
        </p:spPr>
        <p:txBody>
          <a:bodyPr vert="horz" wrap="square" lIns="0" tIns="9525" rIns="0" bIns="0" rtlCol="0">
            <a:spAutoFit/>
          </a:bodyPr>
          <a:lstStyle/>
          <a:p>
            <a:pPr marL="9525">
              <a:spcBef>
                <a:spcPts val="75"/>
              </a:spcBef>
            </a:pPr>
            <a:r>
              <a:rPr sz="1050" spc="-79" dirty="0">
                <a:solidFill>
                  <a:srgbClr val="888888"/>
                </a:solidFill>
                <a:latin typeface="Times New Roman"/>
                <a:cs typeface="Times New Roman"/>
              </a:rPr>
              <a:t>MGR,ECE,RVCE</a:t>
            </a:r>
            <a:endParaRPr sz="1050">
              <a:latin typeface="Times New Roman"/>
              <a:cs typeface="Times New Roman"/>
            </a:endParaRPr>
          </a:p>
        </p:txBody>
      </p:sp>
      <p:sp>
        <p:nvSpPr>
          <p:cNvPr id="4" name="object 4"/>
          <p:cNvSpPr txBox="1"/>
          <p:nvPr/>
        </p:nvSpPr>
        <p:spPr>
          <a:xfrm>
            <a:off x="330861" y="4731411"/>
            <a:ext cx="87154" cy="171201"/>
          </a:xfrm>
          <a:prstGeom prst="rect">
            <a:avLst/>
          </a:prstGeom>
        </p:spPr>
        <p:txBody>
          <a:bodyPr vert="horz" wrap="square" lIns="0" tIns="9525" rIns="0" bIns="0" rtlCol="0">
            <a:spAutoFit/>
          </a:bodyPr>
          <a:lstStyle/>
          <a:p>
            <a:pPr marL="9525">
              <a:spcBef>
                <a:spcPts val="75"/>
              </a:spcBef>
            </a:pPr>
            <a:r>
              <a:rPr sz="1050" spc="-38" dirty="0">
                <a:solidFill>
                  <a:srgbClr val="888888"/>
                </a:solidFill>
                <a:latin typeface="Calibri"/>
                <a:cs typeface="Calibri"/>
              </a:rPr>
              <a:t>8</a:t>
            </a:r>
            <a:endParaRPr sz="1050">
              <a:latin typeface="Calibri"/>
              <a:cs typeface="Calibri"/>
            </a:endParaRPr>
          </a:p>
        </p:txBody>
      </p:sp>
      <p:pic>
        <p:nvPicPr>
          <p:cNvPr id="5" name="object 5"/>
          <p:cNvPicPr/>
          <p:nvPr/>
        </p:nvPicPr>
        <p:blipFill>
          <a:blip r:embed="rId2" cstate="print"/>
          <a:stretch>
            <a:fillRect/>
          </a:stretch>
        </p:blipFill>
        <p:spPr>
          <a:xfrm>
            <a:off x="870995" y="905999"/>
            <a:ext cx="5371624" cy="3535585"/>
          </a:xfrm>
          <a:prstGeom prst="rect">
            <a:avLst/>
          </a:prstGeom>
        </p:spPr>
      </p:pic>
      <p:sp>
        <p:nvSpPr>
          <p:cNvPr id="6" name="object 6"/>
          <p:cNvSpPr txBox="1">
            <a:spLocks noGrp="1"/>
          </p:cNvSpPr>
          <p:nvPr>
            <p:ph type="title"/>
          </p:nvPr>
        </p:nvSpPr>
        <p:spPr>
          <a:xfrm>
            <a:off x="233775" y="333769"/>
            <a:ext cx="6390450" cy="455733"/>
          </a:xfrm>
          <a:prstGeom prst="rect">
            <a:avLst/>
          </a:prstGeom>
        </p:spPr>
        <p:txBody>
          <a:bodyPr spcFirstLastPara="1" vert="horz" wrap="square" lIns="0" tIns="11906" rIns="0" bIns="0" rtlCol="0" anchor="t" anchorCtr="0">
            <a:spAutoFit/>
          </a:bodyPr>
          <a:lstStyle/>
          <a:p>
            <a:pPr marL="43814">
              <a:spcBef>
                <a:spcPts val="94"/>
              </a:spcBef>
            </a:pPr>
            <a:r>
              <a:rPr spc="-124" dirty="0"/>
              <a:t>ARM</a:t>
            </a:r>
            <a:r>
              <a:rPr spc="75" dirty="0"/>
              <a:t> </a:t>
            </a:r>
            <a:r>
              <a:rPr dirty="0"/>
              <a:t>Instruction</a:t>
            </a:r>
            <a:r>
              <a:rPr spc="-304" dirty="0"/>
              <a:t> </a:t>
            </a:r>
            <a:r>
              <a:rPr spc="-368" dirty="0"/>
              <a:t>V</a:t>
            </a:r>
            <a:r>
              <a:rPr spc="-4" dirty="0"/>
              <a:t>e</a:t>
            </a:r>
            <a:r>
              <a:rPr spc="19" dirty="0"/>
              <a:t>r</a:t>
            </a:r>
            <a:r>
              <a:rPr spc="-4" dirty="0"/>
              <a:t>sio</a:t>
            </a:r>
            <a:r>
              <a:rPr dirty="0"/>
              <a:t>n</a:t>
            </a:r>
            <a:r>
              <a:rPr spc="-4" dirty="0"/>
              <a:t>s</a:t>
            </a:r>
          </a:p>
        </p:txBody>
      </p:sp>
      <p:sp>
        <p:nvSpPr>
          <p:cNvPr id="7" name="object 7"/>
          <p:cNvSpPr txBox="1"/>
          <p:nvPr/>
        </p:nvSpPr>
        <p:spPr>
          <a:xfrm>
            <a:off x="3192685" y="4478350"/>
            <a:ext cx="652939" cy="205826"/>
          </a:xfrm>
          <a:prstGeom prst="rect">
            <a:avLst/>
          </a:prstGeom>
        </p:spPr>
        <p:txBody>
          <a:bodyPr vert="horz" wrap="square" lIns="0" tIns="9525" rIns="0" bIns="0" rtlCol="0">
            <a:spAutoFit/>
          </a:bodyPr>
          <a:lstStyle/>
          <a:p>
            <a:pPr marL="9525">
              <a:spcBef>
                <a:spcPts val="75"/>
              </a:spcBef>
            </a:pPr>
            <a:r>
              <a:rPr sz="1275" spc="-113" dirty="0">
                <a:latin typeface="Times New Roman"/>
                <a:cs typeface="Times New Roman"/>
              </a:rPr>
              <a:t>ARMv7-</a:t>
            </a:r>
            <a:r>
              <a:rPr sz="1275" spc="-68" dirty="0">
                <a:latin typeface="Times New Roman"/>
                <a:cs typeface="Times New Roman"/>
              </a:rPr>
              <a:t>M</a:t>
            </a:r>
            <a:endParaRPr sz="1275">
              <a:latin typeface="Times New Roman"/>
              <a:cs typeface="Times New Roman"/>
            </a:endParaRPr>
          </a:p>
        </p:txBody>
      </p:sp>
      <p:sp>
        <p:nvSpPr>
          <p:cNvPr id="8" name="object 8"/>
          <p:cNvSpPr txBox="1"/>
          <p:nvPr/>
        </p:nvSpPr>
        <p:spPr>
          <a:xfrm>
            <a:off x="4617815" y="4502353"/>
            <a:ext cx="830580" cy="205826"/>
          </a:xfrm>
          <a:prstGeom prst="rect">
            <a:avLst/>
          </a:prstGeom>
        </p:spPr>
        <p:txBody>
          <a:bodyPr vert="horz" wrap="square" lIns="0" tIns="9525" rIns="0" bIns="0" rtlCol="0">
            <a:spAutoFit/>
          </a:bodyPr>
          <a:lstStyle/>
          <a:p>
            <a:pPr marL="9525">
              <a:spcBef>
                <a:spcPts val="75"/>
              </a:spcBef>
            </a:pPr>
            <a:r>
              <a:rPr sz="1275" spc="-113" dirty="0">
                <a:latin typeface="Times New Roman"/>
                <a:cs typeface="Times New Roman"/>
              </a:rPr>
              <a:t>ARMv8-</a:t>
            </a:r>
            <a:r>
              <a:rPr sz="1275" spc="-19" dirty="0">
                <a:latin typeface="Times New Roman"/>
                <a:cs typeface="Times New Roman"/>
              </a:rPr>
              <a:t>R/M</a:t>
            </a:r>
            <a:endParaRPr sz="1275">
              <a:latin typeface="Times New Roman"/>
              <a:cs typeface="Times New Roman"/>
            </a:endParaRPr>
          </a:p>
        </p:txBody>
      </p:sp>
      <p:sp>
        <p:nvSpPr>
          <p:cNvPr id="9" name="object 9"/>
          <p:cNvSpPr txBox="1"/>
          <p:nvPr/>
        </p:nvSpPr>
        <p:spPr>
          <a:xfrm>
            <a:off x="6314733" y="4502353"/>
            <a:ext cx="909161" cy="205826"/>
          </a:xfrm>
          <a:prstGeom prst="rect">
            <a:avLst/>
          </a:prstGeom>
        </p:spPr>
        <p:txBody>
          <a:bodyPr vert="horz" wrap="square" lIns="0" tIns="9525" rIns="0" bIns="0" rtlCol="0">
            <a:spAutoFit/>
          </a:bodyPr>
          <a:lstStyle/>
          <a:p>
            <a:pPr marL="9525">
              <a:spcBef>
                <a:spcPts val="75"/>
              </a:spcBef>
            </a:pPr>
            <a:r>
              <a:rPr sz="1275" spc="-53" dirty="0">
                <a:latin typeface="Times New Roman"/>
                <a:cs typeface="Times New Roman"/>
                <a:hlinkClick r:id="rId3"/>
              </a:rPr>
              <a:t>www.arm.com</a:t>
            </a:r>
            <a:endParaRPr sz="1275">
              <a:latin typeface="Times New Roman"/>
              <a:cs typeface="Times New Roman"/>
            </a:endParaRPr>
          </a:p>
        </p:txBody>
      </p:sp>
      <p:grpSp>
        <p:nvGrpSpPr>
          <p:cNvPr id="10" name="object 10"/>
          <p:cNvGrpSpPr/>
          <p:nvPr/>
        </p:nvGrpSpPr>
        <p:grpSpPr>
          <a:xfrm>
            <a:off x="6241732" y="601027"/>
            <a:ext cx="1811655" cy="3760946"/>
            <a:chOff x="8322309" y="801369"/>
            <a:chExt cx="2415540" cy="5014595"/>
          </a:xfrm>
        </p:grpSpPr>
        <p:sp>
          <p:nvSpPr>
            <p:cNvPr id="11" name="object 11"/>
            <p:cNvSpPr/>
            <p:nvPr/>
          </p:nvSpPr>
          <p:spPr>
            <a:xfrm>
              <a:off x="8328659" y="807719"/>
              <a:ext cx="2278380" cy="4521835"/>
            </a:xfrm>
            <a:custGeom>
              <a:avLst/>
              <a:gdLst/>
              <a:ahLst/>
              <a:cxnLst/>
              <a:rect l="l" t="t" r="r" b="b"/>
              <a:pathLst>
                <a:path w="2278379" h="4521835">
                  <a:moveTo>
                    <a:pt x="2158746" y="0"/>
                  </a:moveTo>
                  <a:lnTo>
                    <a:pt x="119507" y="0"/>
                  </a:lnTo>
                  <a:lnTo>
                    <a:pt x="72973" y="9388"/>
                  </a:lnTo>
                  <a:lnTo>
                    <a:pt x="34988" y="35004"/>
                  </a:lnTo>
                  <a:lnTo>
                    <a:pt x="9386" y="73026"/>
                  </a:lnTo>
                  <a:lnTo>
                    <a:pt x="0" y="119633"/>
                  </a:lnTo>
                  <a:lnTo>
                    <a:pt x="0" y="4401820"/>
                  </a:lnTo>
                  <a:lnTo>
                    <a:pt x="9386" y="4448373"/>
                  </a:lnTo>
                  <a:lnTo>
                    <a:pt x="34988" y="4486402"/>
                  </a:lnTo>
                  <a:lnTo>
                    <a:pt x="72973" y="4512048"/>
                  </a:lnTo>
                  <a:lnTo>
                    <a:pt x="119507" y="4521454"/>
                  </a:lnTo>
                  <a:lnTo>
                    <a:pt x="2158746" y="4521454"/>
                  </a:lnTo>
                  <a:lnTo>
                    <a:pt x="2205299" y="4512048"/>
                  </a:lnTo>
                  <a:lnTo>
                    <a:pt x="2243328" y="4486402"/>
                  </a:lnTo>
                  <a:lnTo>
                    <a:pt x="2268974" y="4448373"/>
                  </a:lnTo>
                  <a:lnTo>
                    <a:pt x="2278380" y="4401820"/>
                  </a:lnTo>
                  <a:lnTo>
                    <a:pt x="2278380" y="119633"/>
                  </a:lnTo>
                  <a:lnTo>
                    <a:pt x="2268974" y="73026"/>
                  </a:lnTo>
                  <a:lnTo>
                    <a:pt x="2243328" y="35004"/>
                  </a:lnTo>
                  <a:lnTo>
                    <a:pt x="2205299" y="9388"/>
                  </a:lnTo>
                  <a:lnTo>
                    <a:pt x="2158746" y="0"/>
                  </a:lnTo>
                  <a:close/>
                </a:path>
              </a:pathLst>
            </a:custGeom>
            <a:solidFill>
              <a:srgbClr val="CDF1FF"/>
            </a:solidFill>
          </p:spPr>
          <p:txBody>
            <a:bodyPr wrap="square" lIns="0" tIns="0" rIns="0" bIns="0" rtlCol="0"/>
            <a:lstStyle/>
            <a:p>
              <a:endParaRPr sz="1050"/>
            </a:p>
          </p:txBody>
        </p:sp>
        <p:sp>
          <p:nvSpPr>
            <p:cNvPr id="12" name="object 12"/>
            <p:cNvSpPr/>
            <p:nvPr/>
          </p:nvSpPr>
          <p:spPr>
            <a:xfrm>
              <a:off x="8328659" y="807719"/>
              <a:ext cx="2278380" cy="4521835"/>
            </a:xfrm>
            <a:custGeom>
              <a:avLst/>
              <a:gdLst/>
              <a:ahLst/>
              <a:cxnLst/>
              <a:rect l="l" t="t" r="r" b="b"/>
              <a:pathLst>
                <a:path w="2278379" h="4521835">
                  <a:moveTo>
                    <a:pt x="0" y="119633"/>
                  </a:moveTo>
                  <a:lnTo>
                    <a:pt x="9386" y="73026"/>
                  </a:lnTo>
                  <a:lnTo>
                    <a:pt x="34988" y="35004"/>
                  </a:lnTo>
                  <a:lnTo>
                    <a:pt x="72973" y="9388"/>
                  </a:lnTo>
                  <a:lnTo>
                    <a:pt x="119507" y="0"/>
                  </a:lnTo>
                  <a:lnTo>
                    <a:pt x="2158746" y="0"/>
                  </a:lnTo>
                  <a:lnTo>
                    <a:pt x="2205299" y="9388"/>
                  </a:lnTo>
                  <a:lnTo>
                    <a:pt x="2243328" y="35004"/>
                  </a:lnTo>
                  <a:lnTo>
                    <a:pt x="2268974" y="73026"/>
                  </a:lnTo>
                  <a:lnTo>
                    <a:pt x="2278380" y="119633"/>
                  </a:lnTo>
                  <a:lnTo>
                    <a:pt x="2278380" y="4401820"/>
                  </a:lnTo>
                  <a:lnTo>
                    <a:pt x="2268974" y="4448373"/>
                  </a:lnTo>
                  <a:lnTo>
                    <a:pt x="2243328" y="4486402"/>
                  </a:lnTo>
                  <a:lnTo>
                    <a:pt x="2205299" y="4512048"/>
                  </a:lnTo>
                  <a:lnTo>
                    <a:pt x="2158746" y="4521454"/>
                  </a:lnTo>
                  <a:lnTo>
                    <a:pt x="119507" y="4521454"/>
                  </a:lnTo>
                  <a:lnTo>
                    <a:pt x="72973" y="4512048"/>
                  </a:lnTo>
                  <a:lnTo>
                    <a:pt x="34988" y="4486402"/>
                  </a:lnTo>
                  <a:lnTo>
                    <a:pt x="9386" y="4448373"/>
                  </a:lnTo>
                  <a:lnTo>
                    <a:pt x="0" y="4401820"/>
                  </a:lnTo>
                  <a:lnTo>
                    <a:pt x="0" y="119633"/>
                  </a:lnTo>
                  <a:close/>
                </a:path>
              </a:pathLst>
            </a:custGeom>
            <a:ln w="12700">
              <a:solidFill>
                <a:srgbClr val="CDF1FF"/>
              </a:solidFill>
            </a:ln>
          </p:spPr>
          <p:txBody>
            <a:bodyPr wrap="square" lIns="0" tIns="0" rIns="0" bIns="0" rtlCol="0"/>
            <a:lstStyle/>
            <a:p>
              <a:endParaRPr sz="1050"/>
            </a:p>
          </p:txBody>
        </p:sp>
        <p:sp>
          <p:nvSpPr>
            <p:cNvPr id="13" name="object 13"/>
            <p:cNvSpPr/>
            <p:nvPr/>
          </p:nvSpPr>
          <p:spPr>
            <a:xfrm>
              <a:off x="8328659" y="5455919"/>
              <a:ext cx="2402840" cy="353695"/>
            </a:xfrm>
            <a:custGeom>
              <a:avLst/>
              <a:gdLst/>
              <a:ahLst/>
              <a:cxnLst/>
              <a:rect l="l" t="t" r="r" b="b"/>
              <a:pathLst>
                <a:path w="2402840" h="353695">
                  <a:moveTo>
                    <a:pt x="2343912" y="0"/>
                  </a:moveTo>
                  <a:lnTo>
                    <a:pt x="58928" y="0"/>
                  </a:lnTo>
                  <a:lnTo>
                    <a:pt x="35950" y="4635"/>
                  </a:lnTo>
                  <a:lnTo>
                    <a:pt x="17224" y="17271"/>
                  </a:lnTo>
                  <a:lnTo>
                    <a:pt x="4617" y="36004"/>
                  </a:lnTo>
                  <a:lnTo>
                    <a:pt x="0" y="58927"/>
                  </a:lnTo>
                  <a:lnTo>
                    <a:pt x="0" y="294678"/>
                  </a:lnTo>
                  <a:lnTo>
                    <a:pt x="4617" y="317625"/>
                  </a:lnTo>
                  <a:lnTo>
                    <a:pt x="17224" y="336359"/>
                  </a:lnTo>
                  <a:lnTo>
                    <a:pt x="35950" y="348988"/>
                  </a:lnTo>
                  <a:lnTo>
                    <a:pt x="58928" y="353618"/>
                  </a:lnTo>
                  <a:lnTo>
                    <a:pt x="2343912" y="353618"/>
                  </a:lnTo>
                  <a:lnTo>
                    <a:pt x="2366889" y="348988"/>
                  </a:lnTo>
                  <a:lnTo>
                    <a:pt x="2385615" y="336359"/>
                  </a:lnTo>
                  <a:lnTo>
                    <a:pt x="2398222" y="317625"/>
                  </a:lnTo>
                  <a:lnTo>
                    <a:pt x="2402840" y="294678"/>
                  </a:lnTo>
                  <a:lnTo>
                    <a:pt x="2402840" y="58927"/>
                  </a:lnTo>
                  <a:lnTo>
                    <a:pt x="2398222" y="36004"/>
                  </a:lnTo>
                  <a:lnTo>
                    <a:pt x="2385615" y="17271"/>
                  </a:lnTo>
                  <a:lnTo>
                    <a:pt x="2366889" y="4635"/>
                  </a:lnTo>
                  <a:lnTo>
                    <a:pt x="2343912" y="0"/>
                  </a:lnTo>
                  <a:close/>
                </a:path>
              </a:pathLst>
            </a:custGeom>
            <a:solidFill>
              <a:srgbClr val="3366CC"/>
            </a:solidFill>
          </p:spPr>
          <p:txBody>
            <a:bodyPr wrap="square" lIns="0" tIns="0" rIns="0" bIns="0" rtlCol="0"/>
            <a:lstStyle/>
            <a:p>
              <a:endParaRPr sz="1050"/>
            </a:p>
          </p:txBody>
        </p:sp>
        <p:sp>
          <p:nvSpPr>
            <p:cNvPr id="14" name="object 14"/>
            <p:cNvSpPr/>
            <p:nvPr/>
          </p:nvSpPr>
          <p:spPr>
            <a:xfrm>
              <a:off x="8328659" y="5455919"/>
              <a:ext cx="2402840" cy="353695"/>
            </a:xfrm>
            <a:custGeom>
              <a:avLst/>
              <a:gdLst/>
              <a:ahLst/>
              <a:cxnLst/>
              <a:rect l="l" t="t" r="r" b="b"/>
              <a:pathLst>
                <a:path w="2402840" h="353695">
                  <a:moveTo>
                    <a:pt x="0" y="58927"/>
                  </a:moveTo>
                  <a:lnTo>
                    <a:pt x="4617" y="36004"/>
                  </a:lnTo>
                  <a:lnTo>
                    <a:pt x="17224" y="17271"/>
                  </a:lnTo>
                  <a:lnTo>
                    <a:pt x="35950" y="4635"/>
                  </a:lnTo>
                  <a:lnTo>
                    <a:pt x="58928" y="0"/>
                  </a:lnTo>
                  <a:lnTo>
                    <a:pt x="2343912" y="0"/>
                  </a:lnTo>
                  <a:lnTo>
                    <a:pt x="2366889" y="4635"/>
                  </a:lnTo>
                  <a:lnTo>
                    <a:pt x="2385615" y="17271"/>
                  </a:lnTo>
                  <a:lnTo>
                    <a:pt x="2398222" y="36004"/>
                  </a:lnTo>
                  <a:lnTo>
                    <a:pt x="2402840" y="58927"/>
                  </a:lnTo>
                  <a:lnTo>
                    <a:pt x="2402840" y="294678"/>
                  </a:lnTo>
                  <a:lnTo>
                    <a:pt x="2398222" y="317625"/>
                  </a:lnTo>
                  <a:lnTo>
                    <a:pt x="2385615" y="336359"/>
                  </a:lnTo>
                  <a:lnTo>
                    <a:pt x="2366889" y="348988"/>
                  </a:lnTo>
                  <a:lnTo>
                    <a:pt x="2343912" y="353618"/>
                  </a:lnTo>
                  <a:lnTo>
                    <a:pt x="58928" y="353618"/>
                  </a:lnTo>
                  <a:lnTo>
                    <a:pt x="35950" y="348988"/>
                  </a:lnTo>
                  <a:lnTo>
                    <a:pt x="17224" y="336359"/>
                  </a:lnTo>
                  <a:lnTo>
                    <a:pt x="4617" y="317625"/>
                  </a:lnTo>
                  <a:lnTo>
                    <a:pt x="0" y="294678"/>
                  </a:lnTo>
                  <a:lnTo>
                    <a:pt x="0" y="58927"/>
                  </a:lnTo>
                  <a:close/>
                </a:path>
              </a:pathLst>
            </a:custGeom>
            <a:ln w="12700">
              <a:solidFill>
                <a:srgbClr val="3366CC"/>
              </a:solidFill>
            </a:ln>
          </p:spPr>
          <p:txBody>
            <a:bodyPr wrap="square" lIns="0" tIns="0" rIns="0" bIns="0" rtlCol="0"/>
            <a:lstStyle/>
            <a:p>
              <a:endParaRPr sz="1050"/>
            </a:p>
          </p:txBody>
        </p:sp>
      </p:grpSp>
      <p:sp>
        <p:nvSpPr>
          <p:cNvPr id="15" name="object 15"/>
          <p:cNvSpPr txBox="1"/>
          <p:nvPr/>
        </p:nvSpPr>
        <p:spPr>
          <a:xfrm>
            <a:off x="6252990" y="4089045"/>
            <a:ext cx="1789271" cy="217367"/>
          </a:xfrm>
          <a:prstGeom prst="rect">
            <a:avLst/>
          </a:prstGeom>
        </p:spPr>
        <p:txBody>
          <a:bodyPr vert="horz" wrap="square" lIns="0" tIns="9525" rIns="0" bIns="0" rtlCol="0">
            <a:spAutoFit/>
          </a:bodyPr>
          <a:lstStyle/>
          <a:p>
            <a:pPr marL="573405">
              <a:spcBef>
                <a:spcPts val="75"/>
              </a:spcBef>
            </a:pPr>
            <a:r>
              <a:rPr sz="1350" spc="-113" dirty="0">
                <a:solidFill>
                  <a:srgbClr val="FFFFFF"/>
                </a:solidFill>
                <a:latin typeface="Times New Roman"/>
                <a:cs typeface="Times New Roman"/>
              </a:rPr>
              <a:t>ARMv9-</a:t>
            </a:r>
            <a:r>
              <a:rPr sz="1350" spc="-38" dirty="0">
                <a:solidFill>
                  <a:srgbClr val="FFFFFF"/>
                </a:solidFill>
                <a:latin typeface="Times New Roman"/>
                <a:cs typeface="Times New Roman"/>
              </a:rPr>
              <a:t>A</a:t>
            </a:r>
            <a:endParaRPr sz="1350">
              <a:latin typeface="Times New Roman"/>
              <a:cs typeface="Times New Roman"/>
            </a:endParaRPr>
          </a:p>
        </p:txBody>
      </p:sp>
      <p:grpSp>
        <p:nvGrpSpPr>
          <p:cNvPr id="16" name="object 16"/>
          <p:cNvGrpSpPr/>
          <p:nvPr/>
        </p:nvGrpSpPr>
        <p:grpSpPr>
          <a:xfrm>
            <a:off x="5999798" y="1702117"/>
            <a:ext cx="636270" cy="829151"/>
            <a:chOff x="7999730" y="2269489"/>
            <a:chExt cx="848360" cy="1105535"/>
          </a:xfrm>
        </p:grpSpPr>
        <p:sp>
          <p:nvSpPr>
            <p:cNvPr id="17" name="object 17"/>
            <p:cNvSpPr/>
            <p:nvPr/>
          </p:nvSpPr>
          <p:spPr>
            <a:xfrm>
              <a:off x="8006080" y="2275839"/>
              <a:ext cx="812800" cy="254000"/>
            </a:xfrm>
            <a:custGeom>
              <a:avLst/>
              <a:gdLst/>
              <a:ahLst/>
              <a:cxnLst/>
              <a:rect l="l" t="t" r="r" b="b"/>
              <a:pathLst>
                <a:path w="812800" h="254000">
                  <a:moveTo>
                    <a:pt x="685800" y="0"/>
                  </a:moveTo>
                  <a:lnTo>
                    <a:pt x="685800" y="63500"/>
                  </a:lnTo>
                  <a:lnTo>
                    <a:pt x="0" y="63500"/>
                  </a:lnTo>
                  <a:lnTo>
                    <a:pt x="0" y="190500"/>
                  </a:lnTo>
                  <a:lnTo>
                    <a:pt x="685800" y="190500"/>
                  </a:lnTo>
                  <a:lnTo>
                    <a:pt x="685800" y="254000"/>
                  </a:lnTo>
                  <a:lnTo>
                    <a:pt x="812800" y="127000"/>
                  </a:lnTo>
                  <a:lnTo>
                    <a:pt x="685800" y="0"/>
                  </a:lnTo>
                  <a:close/>
                </a:path>
              </a:pathLst>
            </a:custGeom>
            <a:solidFill>
              <a:srgbClr val="3366CC"/>
            </a:solidFill>
          </p:spPr>
          <p:txBody>
            <a:bodyPr wrap="square" lIns="0" tIns="0" rIns="0" bIns="0" rtlCol="0"/>
            <a:lstStyle/>
            <a:p>
              <a:endParaRPr sz="1050"/>
            </a:p>
          </p:txBody>
        </p:sp>
        <p:sp>
          <p:nvSpPr>
            <p:cNvPr id="18" name="object 18"/>
            <p:cNvSpPr/>
            <p:nvPr/>
          </p:nvSpPr>
          <p:spPr>
            <a:xfrm>
              <a:off x="8006080" y="2275839"/>
              <a:ext cx="812800" cy="254000"/>
            </a:xfrm>
            <a:custGeom>
              <a:avLst/>
              <a:gdLst/>
              <a:ahLst/>
              <a:cxnLst/>
              <a:rect l="l" t="t" r="r" b="b"/>
              <a:pathLst>
                <a:path w="812800" h="254000">
                  <a:moveTo>
                    <a:pt x="0" y="63500"/>
                  </a:moveTo>
                  <a:lnTo>
                    <a:pt x="685800" y="63500"/>
                  </a:lnTo>
                  <a:lnTo>
                    <a:pt x="685800" y="0"/>
                  </a:lnTo>
                  <a:lnTo>
                    <a:pt x="812800" y="127000"/>
                  </a:lnTo>
                  <a:lnTo>
                    <a:pt x="685800" y="254000"/>
                  </a:lnTo>
                  <a:lnTo>
                    <a:pt x="685800" y="190500"/>
                  </a:lnTo>
                  <a:lnTo>
                    <a:pt x="0" y="190500"/>
                  </a:lnTo>
                  <a:lnTo>
                    <a:pt x="0" y="63500"/>
                  </a:lnTo>
                  <a:close/>
                </a:path>
              </a:pathLst>
            </a:custGeom>
            <a:ln w="12700">
              <a:solidFill>
                <a:srgbClr val="3366CC"/>
              </a:solidFill>
            </a:ln>
          </p:spPr>
          <p:txBody>
            <a:bodyPr wrap="square" lIns="0" tIns="0" rIns="0" bIns="0" rtlCol="0"/>
            <a:lstStyle/>
            <a:p>
              <a:endParaRPr sz="1050"/>
            </a:p>
          </p:txBody>
        </p:sp>
        <p:sp>
          <p:nvSpPr>
            <p:cNvPr id="19" name="object 19"/>
            <p:cNvSpPr/>
            <p:nvPr/>
          </p:nvSpPr>
          <p:spPr>
            <a:xfrm>
              <a:off x="8006080" y="2692653"/>
              <a:ext cx="812800" cy="254000"/>
            </a:xfrm>
            <a:custGeom>
              <a:avLst/>
              <a:gdLst/>
              <a:ahLst/>
              <a:cxnLst/>
              <a:rect l="l" t="t" r="r" b="b"/>
              <a:pathLst>
                <a:path w="812800" h="254000">
                  <a:moveTo>
                    <a:pt x="685800" y="0"/>
                  </a:moveTo>
                  <a:lnTo>
                    <a:pt x="685800" y="63500"/>
                  </a:lnTo>
                  <a:lnTo>
                    <a:pt x="0" y="63500"/>
                  </a:lnTo>
                  <a:lnTo>
                    <a:pt x="0" y="190500"/>
                  </a:lnTo>
                  <a:lnTo>
                    <a:pt x="685800" y="190500"/>
                  </a:lnTo>
                  <a:lnTo>
                    <a:pt x="685800" y="254000"/>
                  </a:lnTo>
                  <a:lnTo>
                    <a:pt x="812800" y="127000"/>
                  </a:lnTo>
                  <a:lnTo>
                    <a:pt x="685800" y="0"/>
                  </a:lnTo>
                  <a:close/>
                </a:path>
              </a:pathLst>
            </a:custGeom>
            <a:solidFill>
              <a:srgbClr val="3366CC"/>
            </a:solidFill>
          </p:spPr>
          <p:txBody>
            <a:bodyPr wrap="square" lIns="0" tIns="0" rIns="0" bIns="0" rtlCol="0"/>
            <a:lstStyle/>
            <a:p>
              <a:endParaRPr sz="1050"/>
            </a:p>
          </p:txBody>
        </p:sp>
        <p:sp>
          <p:nvSpPr>
            <p:cNvPr id="20" name="object 20"/>
            <p:cNvSpPr/>
            <p:nvPr/>
          </p:nvSpPr>
          <p:spPr>
            <a:xfrm>
              <a:off x="8006080" y="2692653"/>
              <a:ext cx="812800" cy="254000"/>
            </a:xfrm>
            <a:custGeom>
              <a:avLst/>
              <a:gdLst/>
              <a:ahLst/>
              <a:cxnLst/>
              <a:rect l="l" t="t" r="r" b="b"/>
              <a:pathLst>
                <a:path w="812800" h="254000">
                  <a:moveTo>
                    <a:pt x="0" y="63500"/>
                  </a:moveTo>
                  <a:lnTo>
                    <a:pt x="685800" y="63500"/>
                  </a:lnTo>
                  <a:lnTo>
                    <a:pt x="685800" y="0"/>
                  </a:lnTo>
                  <a:lnTo>
                    <a:pt x="812800" y="127000"/>
                  </a:lnTo>
                  <a:lnTo>
                    <a:pt x="685800" y="254000"/>
                  </a:lnTo>
                  <a:lnTo>
                    <a:pt x="685800" y="190500"/>
                  </a:lnTo>
                  <a:lnTo>
                    <a:pt x="0" y="190500"/>
                  </a:lnTo>
                  <a:lnTo>
                    <a:pt x="0" y="63500"/>
                  </a:lnTo>
                  <a:close/>
                </a:path>
              </a:pathLst>
            </a:custGeom>
            <a:ln w="12700">
              <a:solidFill>
                <a:srgbClr val="3366CC"/>
              </a:solidFill>
            </a:ln>
          </p:spPr>
          <p:txBody>
            <a:bodyPr wrap="square" lIns="0" tIns="0" rIns="0" bIns="0" rtlCol="0"/>
            <a:lstStyle/>
            <a:p>
              <a:endParaRPr sz="1050"/>
            </a:p>
          </p:txBody>
        </p:sp>
        <p:sp>
          <p:nvSpPr>
            <p:cNvPr id="21" name="object 21"/>
            <p:cNvSpPr/>
            <p:nvPr/>
          </p:nvSpPr>
          <p:spPr>
            <a:xfrm>
              <a:off x="8028686" y="3114420"/>
              <a:ext cx="812800" cy="254000"/>
            </a:xfrm>
            <a:custGeom>
              <a:avLst/>
              <a:gdLst/>
              <a:ahLst/>
              <a:cxnLst/>
              <a:rect l="l" t="t" r="r" b="b"/>
              <a:pathLst>
                <a:path w="812800" h="254000">
                  <a:moveTo>
                    <a:pt x="685800" y="0"/>
                  </a:moveTo>
                  <a:lnTo>
                    <a:pt x="685800" y="63373"/>
                  </a:lnTo>
                  <a:lnTo>
                    <a:pt x="0" y="63373"/>
                  </a:lnTo>
                  <a:lnTo>
                    <a:pt x="0" y="190373"/>
                  </a:lnTo>
                  <a:lnTo>
                    <a:pt x="685800" y="190373"/>
                  </a:lnTo>
                  <a:lnTo>
                    <a:pt x="685800" y="253873"/>
                  </a:lnTo>
                  <a:lnTo>
                    <a:pt x="812800" y="127000"/>
                  </a:lnTo>
                  <a:lnTo>
                    <a:pt x="685800" y="0"/>
                  </a:lnTo>
                  <a:close/>
                </a:path>
              </a:pathLst>
            </a:custGeom>
            <a:solidFill>
              <a:srgbClr val="3366CC"/>
            </a:solidFill>
          </p:spPr>
          <p:txBody>
            <a:bodyPr wrap="square" lIns="0" tIns="0" rIns="0" bIns="0" rtlCol="0"/>
            <a:lstStyle/>
            <a:p>
              <a:endParaRPr sz="1050"/>
            </a:p>
          </p:txBody>
        </p:sp>
        <p:sp>
          <p:nvSpPr>
            <p:cNvPr id="22" name="object 22"/>
            <p:cNvSpPr/>
            <p:nvPr/>
          </p:nvSpPr>
          <p:spPr>
            <a:xfrm>
              <a:off x="8028686" y="3114420"/>
              <a:ext cx="812800" cy="254000"/>
            </a:xfrm>
            <a:custGeom>
              <a:avLst/>
              <a:gdLst/>
              <a:ahLst/>
              <a:cxnLst/>
              <a:rect l="l" t="t" r="r" b="b"/>
              <a:pathLst>
                <a:path w="812800" h="254000">
                  <a:moveTo>
                    <a:pt x="0" y="63373"/>
                  </a:moveTo>
                  <a:lnTo>
                    <a:pt x="685800" y="63373"/>
                  </a:lnTo>
                  <a:lnTo>
                    <a:pt x="685800" y="0"/>
                  </a:lnTo>
                  <a:lnTo>
                    <a:pt x="812800" y="127000"/>
                  </a:lnTo>
                  <a:lnTo>
                    <a:pt x="685800" y="253873"/>
                  </a:lnTo>
                  <a:lnTo>
                    <a:pt x="685800" y="190373"/>
                  </a:lnTo>
                  <a:lnTo>
                    <a:pt x="0" y="190373"/>
                  </a:lnTo>
                  <a:lnTo>
                    <a:pt x="0" y="63373"/>
                  </a:lnTo>
                  <a:close/>
                </a:path>
              </a:pathLst>
            </a:custGeom>
            <a:ln w="12700">
              <a:solidFill>
                <a:srgbClr val="3366CC"/>
              </a:solidFill>
            </a:ln>
          </p:spPr>
          <p:txBody>
            <a:bodyPr wrap="square" lIns="0" tIns="0" rIns="0" bIns="0" rtlCol="0"/>
            <a:lstStyle/>
            <a:p>
              <a:endParaRPr sz="1050"/>
            </a:p>
          </p:txBody>
        </p:sp>
      </p:grpSp>
      <p:sp>
        <p:nvSpPr>
          <p:cNvPr id="23" name="object 23"/>
          <p:cNvSpPr txBox="1"/>
          <p:nvPr/>
        </p:nvSpPr>
        <p:spPr>
          <a:xfrm>
            <a:off x="6492240" y="905970"/>
            <a:ext cx="1287779" cy="299120"/>
          </a:xfrm>
          <a:prstGeom prst="rect">
            <a:avLst/>
          </a:prstGeom>
          <a:solidFill>
            <a:srgbClr val="00AFEF"/>
          </a:solidFill>
          <a:ln w="12700">
            <a:solidFill>
              <a:srgbClr val="3366CC"/>
            </a:solidFill>
          </a:ln>
        </p:spPr>
        <p:txBody>
          <a:bodyPr vert="horz" wrap="square" lIns="0" tIns="21907" rIns="0" bIns="0" rtlCol="0">
            <a:spAutoFit/>
          </a:bodyPr>
          <a:lstStyle/>
          <a:p>
            <a:pPr marL="304800">
              <a:spcBef>
                <a:spcPts val="172"/>
              </a:spcBef>
            </a:pPr>
            <a:r>
              <a:rPr sz="1800" spc="-8" dirty="0">
                <a:solidFill>
                  <a:srgbClr val="FFFFFF"/>
                </a:solidFill>
                <a:latin typeface="Times New Roman"/>
                <a:cs typeface="Times New Roman"/>
              </a:rPr>
              <a:t>Security</a:t>
            </a:r>
            <a:endParaRPr sz="1800">
              <a:latin typeface="Times New Roman"/>
              <a:cs typeface="Times New Roman"/>
            </a:endParaRPr>
          </a:p>
        </p:txBody>
      </p:sp>
      <p:sp>
        <p:nvSpPr>
          <p:cNvPr id="24" name="object 24"/>
          <p:cNvSpPr txBox="1"/>
          <p:nvPr/>
        </p:nvSpPr>
        <p:spPr>
          <a:xfrm>
            <a:off x="6492240" y="2722959"/>
            <a:ext cx="1287779" cy="299600"/>
          </a:xfrm>
          <a:prstGeom prst="rect">
            <a:avLst/>
          </a:prstGeom>
          <a:solidFill>
            <a:srgbClr val="00AFEF"/>
          </a:solidFill>
          <a:ln w="12700">
            <a:solidFill>
              <a:srgbClr val="3366CC"/>
            </a:solidFill>
          </a:ln>
        </p:spPr>
        <p:txBody>
          <a:bodyPr vert="horz" wrap="square" lIns="0" tIns="22383" rIns="0" bIns="0" rtlCol="0">
            <a:spAutoFit/>
          </a:bodyPr>
          <a:lstStyle/>
          <a:p>
            <a:pPr marL="953" algn="ctr">
              <a:spcBef>
                <a:spcPts val="176"/>
              </a:spcBef>
            </a:pPr>
            <a:r>
              <a:rPr sz="1800" spc="-240" dirty="0">
                <a:solidFill>
                  <a:srgbClr val="FFFFFF"/>
                </a:solidFill>
                <a:latin typeface="Times New Roman"/>
                <a:cs typeface="Times New Roman"/>
              </a:rPr>
              <a:t>ML</a:t>
            </a:r>
            <a:endParaRPr sz="1800">
              <a:latin typeface="Times New Roman"/>
              <a:cs typeface="Times New Roman"/>
            </a:endParaRPr>
          </a:p>
        </p:txBody>
      </p:sp>
      <p:sp>
        <p:nvSpPr>
          <p:cNvPr id="25" name="object 25"/>
          <p:cNvSpPr txBox="1"/>
          <p:nvPr/>
        </p:nvSpPr>
        <p:spPr>
          <a:xfrm>
            <a:off x="6503670" y="3319129"/>
            <a:ext cx="1287779" cy="299602"/>
          </a:xfrm>
          <a:prstGeom prst="rect">
            <a:avLst/>
          </a:prstGeom>
          <a:solidFill>
            <a:srgbClr val="00AFEF"/>
          </a:solidFill>
          <a:ln w="12700">
            <a:solidFill>
              <a:srgbClr val="3366CC"/>
            </a:solidFill>
          </a:ln>
        </p:spPr>
        <p:txBody>
          <a:bodyPr vert="horz" wrap="square" lIns="0" tIns="22384" rIns="0" bIns="0" rtlCol="0">
            <a:spAutoFit/>
          </a:bodyPr>
          <a:lstStyle/>
          <a:p>
            <a:pPr marL="1429" algn="ctr">
              <a:spcBef>
                <a:spcPts val="176"/>
              </a:spcBef>
            </a:pPr>
            <a:r>
              <a:rPr sz="1800" spc="-19" dirty="0">
                <a:solidFill>
                  <a:srgbClr val="FFFFFF"/>
                </a:solidFill>
                <a:latin typeface="Times New Roman"/>
                <a:cs typeface="Times New Roman"/>
              </a:rPr>
              <a:t>DSP</a:t>
            </a:r>
            <a:endParaRPr sz="18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3646" y="4692549"/>
            <a:ext cx="883920" cy="171201"/>
          </a:xfrm>
          <a:prstGeom prst="rect">
            <a:avLst/>
          </a:prstGeom>
        </p:spPr>
        <p:txBody>
          <a:bodyPr vert="horz" wrap="square" lIns="0" tIns="9525" rIns="0" bIns="0" rtlCol="0">
            <a:spAutoFit/>
          </a:bodyPr>
          <a:lstStyle/>
          <a:p>
            <a:pPr marL="9525">
              <a:spcBef>
                <a:spcPts val="75"/>
              </a:spcBef>
            </a:pPr>
            <a:r>
              <a:rPr sz="1050" spc="-79" dirty="0">
                <a:solidFill>
                  <a:srgbClr val="696363"/>
                </a:solidFill>
                <a:latin typeface="Times New Roman"/>
                <a:cs typeface="Times New Roman"/>
              </a:rPr>
              <a:t>MGR,ECE,RVCE</a:t>
            </a:r>
            <a:endParaRPr sz="1050">
              <a:latin typeface="Times New Roman"/>
              <a:cs typeface="Times New Roman"/>
            </a:endParaRPr>
          </a:p>
        </p:txBody>
      </p:sp>
      <p:sp>
        <p:nvSpPr>
          <p:cNvPr id="3" name="object 3"/>
          <p:cNvSpPr/>
          <p:nvPr/>
        </p:nvSpPr>
        <p:spPr>
          <a:xfrm>
            <a:off x="146303" y="4657725"/>
            <a:ext cx="457200" cy="342900"/>
          </a:xfrm>
          <a:custGeom>
            <a:avLst/>
            <a:gdLst/>
            <a:ahLst/>
            <a:cxnLst/>
            <a:rect l="l" t="t" r="r" b="b"/>
            <a:pathLst>
              <a:path w="609600" h="457200">
                <a:moveTo>
                  <a:pt x="304800" y="0"/>
                </a:moveTo>
                <a:lnTo>
                  <a:pt x="250011" y="3683"/>
                </a:lnTo>
                <a:lnTo>
                  <a:pt x="198444" y="14301"/>
                </a:lnTo>
                <a:lnTo>
                  <a:pt x="150960" y="31210"/>
                </a:lnTo>
                <a:lnTo>
                  <a:pt x="108420" y="53764"/>
                </a:lnTo>
                <a:lnTo>
                  <a:pt x="71684" y="81316"/>
                </a:lnTo>
                <a:lnTo>
                  <a:pt x="41613" y="113221"/>
                </a:lnTo>
                <a:lnTo>
                  <a:pt x="19068" y="148834"/>
                </a:lnTo>
                <a:lnTo>
                  <a:pt x="4910" y="187509"/>
                </a:lnTo>
                <a:lnTo>
                  <a:pt x="0" y="228600"/>
                </a:lnTo>
                <a:lnTo>
                  <a:pt x="4910" y="269690"/>
                </a:lnTo>
                <a:lnTo>
                  <a:pt x="19068" y="308365"/>
                </a:lnTo>
                <a:lnTo>
                  <a:pt x="41613" y="343978"/>
                </a:lnTo>
                <a:lnTo>
                  <a:pt x="71684" y="375883"/>
                </a:lnTo>
                <a:lnTo>
                  <a:pt x="108420" y="403435"/>
                </a:lnTo>
                <a:lnTo>
                  <a:pt x="150960" y="425989"/>
                </a:lnTo>
                <a:lnTo>
                  <a:pt x="198444" y="442898"/>
                </a:lnTo>
                <a:lnTo>
                  <a:pt x="250011" y="453516"/>
                </a:lnTo>
                <a:lnTo>
                  <a:pt x="304800" y="457200"/>
                </a:lnTo>
                <a:lnTo>
                  <a:pt x="359588" y="453516"/>
                </a:lnTo>
                <a:lnTo>
                  <a:pt x="411155" y="442898"/>
                </a:lnTo>
                <a:lnTo>
                  <a:pt x="458639" y="425989"/>
                </a:lnTo>
                <a:lnTo>
                  <a:pt x="501179" y="403435"/>
                </a:lnTo>
                <a:lnTo>
                  <a:pt x="537915" y="375883"/>
                </a:lnTo>
                <a:lnTo>
                  <a:pt x="567986" y="343978"/>
                </a:lnTo>
                <a:lnTo>
                  <a:pt x="590531" y="308365"/>
                </a:lnTo>
                <a:lnTo>
                  <a:pt x="604689" y="269690"/>
                </a:lnTo>
                <a:lnTo>
                  <a:pt x="609600" y="228600"/>
                </a:lnTo>
                <a:lnTo>
                  <a:pt x="604689" y="187509"/>
                </a:lnTo>
                <a:lnTo>
                  <a:pt x="590531" y="148834"/>
                </a:lnTo>
                <a:lnTo>
                  <a:pt x="567986" y="113221"/>
                </a:lnTo>
                <a:lnTo>
                  <a:pt x="537915" y="81316"/>
                </a:lnTo>
                <a:lnTo>
                  <a:pt x="501179" y="53764"/>
                </a:lnTo>
                <a:lnTo>
                  <a:pt x="458639" y="31210"/>
                </a:lnTo>
                <a:lnTo>
                  <a:pt x="411155" y="14301"/>
                </a:lnTo>
                <a:lnTo>
                  <a:pt x="359588" y="3683"/>
                </a:lnTo>
                <a:lnTo>
                  <a:pt x="304800" y="0"/>
                </a:lnTo>
                <a:close/>
              </a:path>
            </a:pathLst>
          </a:custGeom>
          <a:solidFill>
            <a:srgbClr val="D24717"/>
          </a:solidFill>
        </p:spPr>
        <p:txBody>
          <a:bodyPr wrap="square" lIns="0" tIns="0" rIns="0" bIns="0" rtlCol="0"/>
          <a:lstStyle/>
          <a:p>
            <a:endParaRPr sz="1050"/>
          </a:p>
        </p:txBody>
      </p:sp>
      <p:sp>
        <p:nvSpPr>
          <p:cNvPr id="4" name="object 4"/>
          <p:cNvSpPr txBox="1"/>
          <p:nvPr/>
        </p:nvSpPr>
        <p:spPr>
          <a:xfrm>
            <a:off x="325374" y="4735983"/>
            <a:ext cx="97631" cy="171201"/>
          </a:xfrm>
          <a:prstGeom prst="rect">
            <a:avLst/>
          </a:prstGeom>
        </p:spPr>
        <p:txBody>
          <a:bodyPr vert="horz" wrap="square" lIns="0" tIns="9525" rIns="0" bIns="0" rtlCol="0">
            <a:spAutoFit/>
          </a:bodyPr>
          <a:lstStyle/>
          <a:p>
            <a:pPr marL="9525">
              <a:spcBef>
                <a:spcPts val="75"/>
              </a:spcBef>
            </a:pPr>
            <a:r>
              <a:rPr sz="1050" spc="-38" dirty="0">
                <a:solidFill>
                  <a:srgbClr val="FFFFFF"/>
                </a:solidFill>
                <a:latin typeface="Franklin Gothic Medium"/>
                <a:cs typeface="Franklin Gothic Medium"/>
              </a:rPr>
              <a:t>9</a:t>
            </a:r>
            <a:endParaRPr sz="1050">
              <a:latin typeface="Franklin Gothic Medium"/>
              <a:cs typeface="Franklin Gothic Medium"/>
            </a:endParaRPr>
          </a:p>
        </p:txBody>
      </p:sp>
      <p:grpSp>
        <p:nvGrpSpPr>
          <p:cNvPr id="5" name="object 5"/>
          <p:cNvGrpSpPr/>
          <p:nvPr/>
        </p:nvGrpSpPr>
        <p:grpSpPr>
          <a:xfrm>
            <a:off x="82040" y="346996"/>
            <a:ext cx="8980170" cy="4100036"/>
            <a:chOff x="109386" y="462661"/>
            <a:chExt cx="11973560" cy="5466715"/>
          </a:xfrm>
        </p:grpSpPr>
        <p:pic>
          <p:nvPicPr>
            <p:cNvPr id="6" name="object 6"/>
            <p:cNvPicPr/>
            <p:nvPr/>
          </p:nvPicPr>
          <p:blipFill>
            <a:blip r:embed="rId2" cstate="print"/>
            <a:stretch>
              <a:fillRect/>
            </a:stretch>
          </p:blipFill>
          <p:spPr>
            <a:xfrm>
              <a:off x="109386" y="462661"/>
              <a:ext cx="4440555" cy="3891153"/>
            </a:xfrm>
            <a:prstGeom prst="rect">
              <a:avLst/>
            </a:prstGeom>
          </p:spPr>
        </p:pic>
        <p:pic>
          <p:nvPicPr>
            <p:cNvPr id="7" name="object 7"/>
            <p:cNvPicPr/>
            <p:nvPr/>
          </p:nvPicPr>
          <p:blipFill>
            <a:blip r:embed="rId3" cstate="print"/>
            <a:stretch>
              <a:fillRect/>
            </a:stretch>
          </p:blipFill>
          <p:spPr>
            <a:xfrm>
              <a:off x="4587494" y="1916976"/>
              <a:ext cx="7495158" cy="40118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Título">
            <a:extLst>
              <a:ext uri="{FF2B5EF4-FFF2-40B4-BE49-F238E27FC236}">
                <a16:creationId xmlns:a16="http://schemas.microsoft.com/office/drawing/2014/main" id="{1E3BC830-6FDD-4154-9DF2-8B09A4AFFA5F}"/>
              </a:ext>
            </a:extLst>
          </p:cNvPr>
          <p:cNvSpPr>
            <a:spLocks noGrp="1" noChangeArrowheads="1"/>
          </p:cNvSpPr>
          <p:nvPr>
            <p:ph type="title"/>
          </p:nvPr>
        </p:nvSpPr>
        <p:spPr>
          <a:xfrm>
            <a:off x="1474193" y="97695"/>
            <a:ext cx="8520600" cy="572700"/>
          </a:xfrm>
        </p:spPr>
        <p:txBody>
          <a:bodyPr>
            <a:normAutofit fontScale="90000"/>
          </a:bodyPr>
          <a:lstStyle/>
          <a:p>
            <a:r>
              <a:rPr lang="es-ES" altLang="en-US"/>
              <a:t>History of ARM</a:t>
            </a:r>
          </a:p>
        </p:txBody>
      </p:sp>
      <p:sp>
        <p:nvSpPr>
          <p:cNvPr id="5123" name="2 Marcador de contenido">
            <a:extLst>
              <a:ext uri="{FF2B5EF4-FFF2-40B4-BE49-F238E27FC236}">
                <a16:creationId xmlns:a16="http://schemas.microsoft.com/office/drawing/2014/main" id="{1B2AE20E-3BC9-43A9-B960-200AA3516EAB}"/>
              </a:ext>
            </a:extLst>
          </p:cNvPr>
          <p:cNvSpPr>
            <a:spLocks noGrp="1" noChangeArrowheads="1"/>
          </p:cNvSpPr>
          <p:nvPr>
            <p:ph idx="1"/>
          </p:nvPr>
        </p:nvSpPr>
        <p:spPr>
          <a:xfrm>
            <a:off x="1223962" y="735807"/>
            <a:ext cx="6548438" cy="4104085"/>
          </a:xfrm>
        </p:spPr>
        <p:txBody>
          <a:bodyPr>
            <a:normAutofit fontScale="85000" lnSpcReduction="20000"/>
          </a:bodyPr>
          <a:lstStyle/>
          <a:p>
            <a:pPr>
              <a:buFont typeface="Arial" panose="020B0604020202020204" pitchFamily="34" charset="0"/>
              <a:buChar char="•"/>
            </a:pPr>
            <a:r>
              <a:rPr lang="es-ES" altLang="en-US"/>
              <a:t>ARM (</a:t>
            </a:r>
            <a:r>
              <a:rPr lang="es-ES" altLang="en-US">
                <a:solidFill>
                  <a:srgbClr val="FF0000"/>
                </a:solidFill>
              </a:rPr>
              <a:t>Acorn RISC Machine</a:t>
            </a:r>
            <a:r>
              <a:rPr lang="es-ES" altLang="en-US"/>
              <a:t>) started as a new, powerful, CPU design for the replacement of the 8-bit 6502  in Acorn Computers (</a:t>
            </a:r>
            <a:r>
              <a:rPr lang="es-ES" altLang="en-US" b="0"/>
              <a:t>Cambridge, UK,  1985</a:t>
            </a:r>
            <a:r>
              <a:rPr lang="es-ES" altLang="en-US"/>
              <a:t>)</a:t>
            </a:r>
          </a:p>
          <a:p>
            <a:pPr>
              <a:buFont typeface="Arial" panose="020B0604020202020204" pitchFamily="34" charset="0"/>
              <a:buChar char="•"/>
            </a:pPr>
            <a:r>
              <a:rPr lang="es-ES" altLang="en-US"/>
              <a:t>First models had only a 26-bit program counter, limiting the memory space to 64 MB (</a:t>
            </a:r>
            <a:r>
              <a:rPr lang="es-ES" altLang="en-US" b="0"/>
              <a:t>not too much by today standards, but a lot at that time</a:t>
            </a:r>
            <a:r>
              <a:rPr lang="es-ES" altLang="en-US"/>
              <a:t>).</a:t>
            </a:r>
          </a:p>
          <a:p>
            <a:pPr>
              <a:buFont typeface="Arial" panose="020B0604020202020204" pitchFamily="34" charset="0"/>
              <a:buChar char="•"/>
            </a:pPr>
            <a:r>
              <a:rPr lang="es-ES" altLang="en-US"/>
              <a:t>1990 spin-off: ARM renamed </a:t>
            </a:r>
            <a:r>
              <a:rPr lang="es-ES" altLang="en-US">
                <a:solidFill>
                  <a:srgbClr val="FF0000"/>
                </a:solidFill>
              </a:rPr>
              <a:t>Advanced RISC Machines</a:t>
            </a:r>
          </a:p>
          <a:p>
            <a:pPr>
              <a:buFont typeface="Arial" panose="020B0604020202020204" pitchFamily="34" charset="0"/>
              <a:buChar char="•"/>
            </a:pPr>
            <a:r>
              <a:rPr lang="es-ES" altLang="en-US">
                <a:solidFill>
                  <a:srgbClr val="002060"/>
                </a:solidFill>
              </a:rPr>
              <a:t>ARM now focuses on </a:t>
            </a:r>
            <a:r>
              <a:rPr lang="es-ES" altLang="en-US">
                <a:solidFill>
                  <a:srgbClr val="FF0000"/>
                </a:solidFill>
              </a:rPr>
              <a:t>Embedded CPU cores</a:t>
            </a:r>
          </a:p>
          <a:p>
            <a:pPr lvl="1">
              <a:buFont typeface="Arial" panose="020B0604020202020204" pitchFamily="34" charset="0"/>
              <a:buChar char="•"/>
            </a:pPr>
            <a:r>
              <a:rPr lang="es-ES" altLang="en-US" sz="1350">
                <a:solidFill>
                  <a:srgbClr val="002060"/>
                </a:solidFill>
              </a:rPr>
              <a:t>IP licensing: Almost every silicon manufacturer sells some microcontroller with an ARM core. Some even compete with their own designs.</a:t>
            </a:r>
          </a:p>
          <a:p>
            <a:pPr lvl="1">
              <a:buFont typeface="Arial" panose="020B0604020202020204" pitchFamily="34" charset="0"/>
              <a:buChar char="•"/>
            </a:pPr>
            <a:r>
              <a:rPr lang="es-ES" altLang="en-US" sz="1350">
                <a:solidFill>
                  <a:srgbClr val="002060"/>
                </a:solidFill>
              </a:rPr>
              <a:t>Processing power with low current consumption</a:t>
            </a:r>
          </a:p>
          <a:p>
            <a:pPr marL="900113" lvl="2" indent="-214313">
              <a:buFont typeface="Arial" panose="020B0604020202020204" pitchFamily="34" charset="0"/>
              <a:buChar char="•"/>
            </a:pPr>
            <a:r>
              <a:rPr lang="es-ES" altLang="en-US">
                <a:solidFill>
                  <a:srgbClr val="002060"/>
                </a:solidFill>
              </a:rPr>
              <a:t>Good </a:t>
            </a:r>
            <a:r>
              <a:rPr lang="es-ES" altLang="en-US">
                <a:solidFill>
                  <a:srgbClr val="FF0000"/>
                </a:solidFill>
              </a:rPr>
              <a:t>MIPS/Watt</a:t>
            </a:r>
            <a:r>
              <a:rPr lang="es-ES" altLang="en-US">
                <a:solidFill>
                  <a:srgbClr val="002060"/>
                </a:solidFill>
              </a:rPr>
              <a:t> figure</a:t>
            </a:r>
          </a:p>
          <a:p>
            <a:pPr marL="900113" lvl="2" indent="-214313">
              <a:buFont typeface="Arial" panose="020B0604020202020204" pitchFamily="34" charset="0"/>
              <a:buChar char="•"/>
            </a:pPr>
            <a:r>
              <a:rPr lang="es-ES" altLang="en-US">
                <a:solidFill>
                  <a:srgbClr val="002060"/>
                </a:solidFill>
              </a:rPr>
              <a:t>Ideal for </a:t>
            </a:r>
            <a:r>
              <a:rPr lang="es-ES" altLang="en-US">
                <a:solidFill>
                  <a:srgbClr val="FF0000"/>
                </a:solidFill>
              </a:rPr>
              <a:t>portable devices</a:t>
            </a:r>
          </a:p>
          <a:p>
            <a:pPr lvl="1">
              <a:buFont typeface="Arial" panose="020B0604020202020204" pitchFamily="34" charset="0"/>
              <a:buChar char="•"/>
            </a:pPr>
            <a:r>
              <a:rPr lang="es-ES" altLang="en-US" sz="1350">
                <a:solidFill>
                  <a:srgbClr val="002060"/>
                </a:solidFill>
              </a:rPr>
              <a:t>Compact memories: 16-bit opcodes (Thumb)</a:t>
            </a:r>
          </a:p>
          <a:p>
            <a:pPr>
              <a:buFont typeface="Arial" panose="020B0604020202020204" pitchFamily="34" charset="0"/>
              <a:buChar char="•"/>
            </a:pPr>
            <a:r>
              <a:rPr lang="es-ES" altLang="en-US"/>
              <a:t>New cores with added features</a:t>
            </a:r>
          </a:p>
          <a:p>
            <a:pPr lvl="1">
              <a:buFont typeface="Arial" panose="020B0604020202020204" pitchFamily="34" charset="0"/>
              <a:buChar char="•"/>
            </a:pPr>
            <a:r>
              <a:rPr lang="es-ES" altLang="en-US" sz="1350"/>
              <a:t>Harvard architecture	(ARM9, ARM11, Cortex)</a:t>
            </a:r>
          </a:p>
          <a:p>
            <a:pPr lvl="1">
              <a:buFont typeface="Arial" panose="020B0604020202020204" pitchFamily="34" charset="0"/>
              <a:buChar char="•"/>
            </a:pPr>
            <a:r>
              <a:rPr lang="es-ES" altLang="en-US" sz="1350"/>
              <a:t>Floating point arithmetic	</a:t>
            </a:r>
          </a:p>
          <a:p>
            <a:pPr lvl="1">
              <a:buFont typeface="Arial" panose="020B0604020202020204" pitchFamily="34" charset="0"/>
              <a:buChar char="•"/>
            </a:pPr>
            <a:r>
              <a:rPr lang="es-ES" altLang="en-US" sz="1350"/>
              <a:t>Vector computing		(VFP, NEON)</a:t>
            </a:r>
          </a:p>
          <a:p>
            <a:pPr lvl="1">
              <a:buFont typeface="Arial" panose="020B0604020202020204" pitchFamily="34" charset="0"/>
              <a:buChar char="•"/>
            </a:pPr>
            <a:r>
              <a:rPr lang="es-ES" altLang="en-US" sz="1350"/>
              <a:t>Java language			(Jazelle)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1 Título">
            <a:extLst>
              <a:ext uri="{FF2B5EF4-FFF2-40B4-BE49-F238E27FC236}">
                <a16:creationId xmlns:a16="http://schemas.microsoft.com/office/drawing/2014/main" id="{1EE234C8-28BC-4982-96F1-21571422BE9A}"/>
              </a:ext>
            </a:extLst>
          </p:cNvPr>
          <p:cNvSpPr>
            <a:spLocks noGrp="1" noChangeArrowheads="1"/>
          </p:cNvSpPr>
          <p:nvPr>
            <p:ph type="title"/>
          </p:nvPr>
        </p:nvSpPr>
        <p:spPr>
          <a:xfrm>
            <a:off x="1289895" y="284550"/>
            <a:ext cx="5777212" cy="572700"/>
          </a:xfrm>
        </p:spPr>
        <p:txBody>
          <a:bodyPr>
            <a:normAutofit fontScale="90000"/>
          </a:bodyPr>
          <a:lstStyle/>
          <a:p>
            <a:r>
              <a:rPr lang="es-ES" altLang="en-US" dirty="0" err="1"/>
              <a:t>Facts</a:t>
            </a:r>
            <a:endParaRPr lang="es-ES" altLang="en-US" dirty="0"/>
          </a:p>
        </p:txBody>
      </p:sp>
      <p:sp>
        <p:nvSpPr>
          <p:cNvPr id="6147" name="2 Marcador de contenido">
            <a:extLst>
              <a:ext uri="{FF2B5EF4-FFF2-40B4-BE49-F238E27FC236}">
                <a16:creationId xmlns:a16="http://schemas.microsoft.com/office/drawing/2014/main" id="{719708EC-AE39-4630-9C4D-8E866824CDCA}"/>
              </a:ext>
            </a:extLst>
          </p:cNvPr>
          <p:cNvSpPr>
            <a:spLocks noGrp="1" noChangeArrowheads="1"/>
          </p:cNvSpPr>
          <p:nvPr>
            <p:ph idx="1"/>
          </p:nvPr>
        </p:nvSpPr>
        <p:spPr>
          <a:xfrm>
            <a:off x="1371600" y="857250"/>
            <a:ext cx="6399610" cy="3982641"/>
          </a:xfrm>
        </p:spPr>
        <p:txBody>
          <a:bodyPr>
            <a:normAutofit lnSpcReduction="10000"/>
          </a:bodyPr>
          <a:lstStyle/>
          <a:p>
            <a:pPr>
              <a:buFont typeface="Arial" panose="020B0604020202020204" pitchFamily="34" charset="0"/>
              <a:buChar char="•"/>
            </a:pPr>
            <a:r>
              <a:rPr lang="en-US" altLang="en-US"/>
              <a:t>32-bit CPU</a:t>
            </a:r>
          </a:p>
          <a:p>
            <a:pPr>
              <a:buFont typeface="Arial" panose="020B0604020202020204" pitchFamily="34" charset="0"/>
              <a:buChar char="•"/>
            </a:pPr>
            <a:r>
              <a:rPr lang="en-US" altLang="en-US"/>
              <a:t>3-operand instructions (typical):  </a:t>
            </a:r>
            <a:r>
              <a:rPr lang="en-US" altLang="en-US">
                <a:solidFill>
                  <a:srgbClr val="0070C0"/>
                </a:solidFill>
              </a:rPr>
              <a:t>ADD Rd,Rn,Operand2</a:t>
            </a:r>
          </a:p>
          <a:p>
            <a:pPr>
              <a:buFont typeface="Arial" panose="020B0604020202020204" pitchFamily="34" charset="0"/>
              <a:buChar char="•"/>
            </a:pPr>
            <a:r>
              <a:rPr lang="en-US" altLang="en-US"/>
              <a:t>RISC design…</a:t>
            </a:r>
          </a:p>
          <a:p>
            <a:pPr lvl="1">
              <a:buFont typeface="Arial" panose="020B0604020202020204" pitchFamily="34" charset="0"/>
              <a:buChar char="•"/>
            </a:pPr>
            <a:r>
              <a:rPr lang="en-US" altLang="en-US"/>
              <a:t>Few, simple, instructions</a:t>
            </a:r>
          </a:p>
          <a:p>
            <a:pPr lvl="1">
              <a:buFont typeface="Arial" panose="020B0604020202020204" pitchFamily="34" charset="0"/>
              <a:buChar char="•"/>
            </a:pPr>
            <a:r>
              <a:rPr lang="en-US" altLang="en-US"/>
              <a:t>Load/store architecture (instructions operate on registers, not memory)</a:t>
            </a:r>
          </a:p>
          <a:p>
            <a:pPr lvl="1">
              <a:buFont typeface="Arial" panose="020B0604020202020204" pitchFamily="34" charset="0"/>
              <a:buChar char="•"/>
            </a:pPr>
            <a:r>
              <a:rPr lang="en-US" altLang="en-US"/>
              <a:t>Large register set </a:t>
            </a:r>
          </a:p>
          <a:p>
            <a:pPr lvl="1">
              <a:buFont typeface="Arial" panose="020B0604020202020204" pitchFamily="34" charset="0"/>
              <a:buChar char="•"/>
            </a:pPr>
            <a:r>
              <a:rPr lang="en-US" altLang="en-US"/>
              <a:t>Pipelined execution</a:t>
            </a:r>
          </a:p>
          <a:p>
            <a:pPr>
              <a:buFont typeface="Arial" panose="020B0604020202020204" pitchFamily="34" charset="0"/>
              <a:buChar char="•"/>
            </a:pPr>
            <a:r>
              <a:rPr lang="en-US" altLang="en-US"/>
              <a:t>… And some very specific details</a:t>
            </a:r>
          </a:p>
          <a:p>
            <a:pPr lvl="1">
              <a:buFont typeface="Arial" panose="020B0604020202020204" pitchFamily="34" charset="0"/>
              <a:buChar char="•"/>
            </a:pPr>
            <a:r>
              <a:rPr lang="en-US" altLang="en-US"/>
              <a:t>No stack. Link register instead</a:t>
            </a:r>
          </a:p>
          <a:p>
            <a:pPr lvl="1">
              <a:buFont typeface="Arial" panose="020B0604020202020204" pitchFamily="34" charset="0"/>
              <a:buChar char="•"/>
            </a:pPr>
            <a:r>
              <a:rPr lang="en-US" altLang="en-US"/>
              <a:t>PC as a regular register</a:t>
            </a:r>
          </a:p>
          <a:p>
            <a:pPr lvl="1">
              <a:buFont typeface="Arial" panose="020B0604020202020204" pitchFamily="34" charset="0"/>
              <a:buChar char="•"/>
            </a:pPr>
            <a:r>
              <a:rPr lang="en-US" altLang="en-US"/>
              <a:t>Conditional execution of all instructions</a:t>
            </a:r>
          </a:p>
          <a:p>
            <a:pPr lvl="1">
              <a:buFont typeface="Arial" panose="020B0604020202020204" pitchFamily="34" charset="0"/>
              <a:buChar char="•"/>
            </a:pPr>
            <a:r>
              <a:rPr lang="en-US" altLang="en-US"/>
              <a:t>Flags altered or not by data processing instructions (selectable)</a:t>
            </a:r>
          </a:p>
          <a:p>
            <a:pPr lvl="1">
              <a:buFont typeface="Arial" panose="020B0604020202020204" pitchFamily="34" charset="0"/>
              <a:buChar char="•"/>
            </a:pPr>
            <a:r>
              <a:rPr lang="en-US" altLang="en-US"/>
              <a:t>Concurrent shifts/rotations (at the same time of other processing)</a:t>
            </a:r>
          </a:p>
          <a:p>
            <a:pPr lvl="1">
              <a:buFont typeface="Arial" panose="020B0604020202020204" pitchFamily="34" charset="0"/>
              <a:buChar char="•"/>
            </a:pPr>
            <a:r>
              <a:rPr lang="en-US" altLang="en-US"/>
              <a:t>…</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G:\SEM\ARM7TDMIblocks.emf">
            <a:extLst>
              <a:ext uri="{FF2B5EF4-FFF2-40B4-BE49-F238E27FC236}">
                <a16:creationId xmlns:a16="http://schemas.microsoft.com/office/drawing/2014/main" id="{646E4594-0DCF-4D64-A80F-F71151BF4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569" y="250032"/>
            <a:ext cx="3582591" cy="464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CuadroTexto">
            <a:extLst>
              <a:ext uri="{FF2B5EF4-FFF2-40B4-BE49-F238E27FC236}">
                <a16:creationId xmlns:a16="http://schemas.microsoft.com/office/drawing/2014/main" id="{94559882-D13B-4A3F-BDA9-296B1A23CCF1}"/>
              </a:ext>
            </a:extLst>
          </p:cNvPr>
          <p:cNvSpPr txBox="1"/>
          <p:nvPr/>
        </p:nvSpPr>
        <p:spPr>
          <a:xfrm>
            <a:off x="708837" y="140494"/>
            <a:ext cx="2459417" cy="830997"/>
          </a:xfrm>
          <a:prstGeom prst="rect">
            <a:avLst/>
          </a:prstGeom>
          <a:noFill/>
        </p:spPr>
        <p:txBody>
          <a:bodyPr wrap="square">
            <a:spAutoFit/>
          </a:bodyPr>
          <a:lstStyle/>
          <a:p>
            <a:pPr algn="ctr">
              <a:buClr>
                <a:srgbClr val="000000"/>
              </a:buClr>
              <a:buSzPct val="100000"/>
              <a:buFont typeface="Times New Roman" charset="0"/>
              <a:buNone/>
              <a:defRPr/>
            </a:pPr>
            <a:r>
              <a:rPr lang="en-US" sz="2400" dirty="0">
                <a:solidFill>
                  <a:srgbClr val="002060"/>
                </a:solidFill>
                <a:latin typeface="+mj-lt"/>
              </a:rPr>
              <a:t>ARM7TDMI</a:t>
            </a:r>
          </a:p>
          <a:p>
            <a:pPr algn="ctr">
              <a:buClr>
                <a:srgbClr val="000000"/>
              </a:buClr>
              <a:buSzPct val="100000"/>
              <a:buFont typeface="Times New Roman" charset="0"/>
              <a:buNone/>
              <a:defRPr/>
            </a:pPr>
            <a:r>
              <a:rPr lang="en-US" sz="2400" dirty="0">
                <a:solidFill>
                  <a:srgbClr val="002060"/>
                </a:solidFill>
                <a:latin typeface="+mj-lt"/>
              </a:rPr>
              <a:t>Block Diagram</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86E9AA8-6593-4109-85BD-6B8967F5238A}"/>
              </a:ext>
            </a:extLst>
          </p:cNvPr>
          <p:cNvSpPr>
            <a:spLocks noGrp="1" noChangeArrowheads="1"/>
          </p:cNvSpPr>
          <p:nvPr>
            <p:ph type="title"/>
          </p:nvPr>
        </p:nvSpPr>
        <p:spPr>
          <a:xfrm>
            <a:off x="2057400" y="86916"/>
            <a:ext cx="5829300" cy="571500"/>
          </a:xfrm>
        </p:spPr>
        <p:txBody>
          <a:bodyPr>
            <a:normAutofit fontScale="90000"/>
          </a:bodyPr>
          <a:lstStyle/>
          <a:p>
            <a:r>
              <a:rPr lang="es-ES_tradnl" altLang="en-US"/>
              <a:t>ARM Pipelining examples </a:t>
            </a:r>
            <a:endParaRPr lang="es-ES_tradnl" altLang="en-US" sz="2100"/>
          </a:p>
        </p:txBody>
      </p:sp>
      <p:sp>
        <p:nvSpPr>
          <p:cNvPr id="11267" name="Text Box 4">
            <a:extLst>
              <a:ext uri="{FF2B5EF4-FFF2-40B4-BE49-F238E27FC236}">
                <a16:creationId xmlns:a16="http://schemas.microsoft.com/office/drawing/2014/main" id="{EAC849AA-F9F7-4624-AF2C-1A67DD07B74C}"/>
              </a:ext>
            </a:extLst>
          </p:cNvPr>
          <p:cNvSpPr txBox="1">
            <a:spLocks noChangeArrowheads="1"/>
          </p:cNvSpPr>
          <p:nvPr/>
        </p:nvSpPr>
        <p:spPr bwMode="auto">
          <a:xfrm>
            <a:off x="1371600" y="3486151"/>
            <a:ext cx="65151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Tx/>
              <a:buChar char="•"/>
            </a:pPr>
            <a:r>
              <a:rPr lang="es-ES_tradnl" altLang="en-US" sz="1050"/>
              <a:t> </a:t>
            </a:r>
            <a:r>
              <a:rPr lang="es-ES_tradnl" altLang="en-US" sz="1050">
                <a:solidFill>
                  <a:srgbClr val="FF9900"/>
                </a:solidFill>
              </a:rPr>
              <a:t>Fetch</a:t>
            </a:r>
            <a:r>
              <a:rPr lang="es-ES_tradnl" altLang="en-US" sz="1050">
                <a:solidFill>
                  <a:srgbClr val="002060"/>
                </a:solidFill>
              </a:rPr>
              <a:t>: </a:t>
            </a:r>
            <a:r>
              <a:rPr lang="es-ES_tradnl" altLang="en-US" sz="1500">
                <a:solidFill>
                  <a:srgbClr val="002060"/>
                </a:solidFill>
              </a:rPr>
              <a:t>Read Op-code from memory to internal Instruction Register</a:t>
            </a:r>
            <a:endParaRPr lang="es-ES_tradnl" altLang="en-US" sz="1050">
              <a:solidFill>
                <a:srgbClr val="002060"/>
              </a:solidFill>
            </a:endParaRPr>
          </a:p>
          <a:p>
            <a:pPr>
              <a:spcBef>
                <a:spcPct val="50000"/>
              </a:spcBef>
              <a:buClr>
                <a:srgbClr val="000000"/>
              </a:buClr>
              <a:buSzPct val="100000"/>
              <a:buFontTx/>
              <a:buChar char="•"/>
            </a:pPr>
            <a:r>
              <a:rPr lang="es-ES_tradnl" altLang="en-US" sz="1050"/>
              <a:t> </a:t>
            </a:r>
            <a:r>
              <a:rPr lang="es-ES_tradnl" altLang="en-US" sz="1050">
                <a:solidFill>
                  <a:srgbClr val="FF9900"/>
                </a:solidFill>
              </a:rPr>
              <a:t>Decode</a:t>
            </a:r>
            <a:r>
              <a:rPr lang="es-ES_tradnl" altLang="en-US" sz="1050">
                <a:solidFill>
                  <a:srgbClr val="002060"/>
                </a:solidFill>
              </a:rPr>
              <a:t>: </a:t>
            </a:r>
            <a:r>
              <a:rPr lang="es-ES_tradnl" altLang="en-US" sz="1500">
                <a:solidFill>
                  <a:srgbClr val="002060"/>
                </a:solidFill>
              </a:rPr>
              <a:t>Activate the appropriate control lines depending on Opcode</a:t>
            </a:r>
            <a:endParaRPr lang="es-ES_tradnl" altLang="en-US" sz="1050">
              <a:solidFill>
                <a:srgbClr val="002060"/>
              </a:solidFill>
            </a:endParaRPr>
          </a:p>
          <a:p>
            <a:pPr>
              <a:spcBef>
                <a:spcPct val="50000"/>
              </a:spcBef>
              <a:buClr>
                <a:srgbClr val="000000"/>
              </a:buClr>
              <a:buSzPct val="100000"/>
              <a:buFontTx/>
              <a:buChar char="•"/>
            </a:pPr>
            <a:r>
              <a:rPr lang="es-ES_tradnl" altLang="en-US" sz="1050"/>
              <a:t> </a:t>
            </a:r>
            <a:r>
              <a:rPr lang="es-ES_tradnl" altLang="en-US" sz="1050">
                <a:solidFill>
                  <a:srgbClr val="FF9900"/>
                </a:solidFill>
              </a:rPr>
              <a:t>Execute</a:t>
            </a:r>
            <a:r>
              <a:rPr lang="es-ES_tradnl" altLang="en-US" sz="1050">
                <a:solidFill>
                  <a:srgbClr val="002060"/>
                </a:solidFill>
              </a:rPr>
              <a:t>: </a:t>
            </a:r>
            <a:r>
              <a:rPr lang="es-ES_tradnl" altLang="en-US" sz="1500">
                <a:solidFill>
                  <a:srgbClr val="002060"/>
                </a:solidFill>
              </a:rPr>
              <a:t>Do the actual processing</a:t>
            </a:r>
          </a:p>
        </p:txBody>
      </p:sp>
      <p:pic>
        <p:nvPicPr>
          <p:cNvPr id="11268" name="Picture 2">
            <a:extLst>
              <a:ext uri="{FF2B5EF4-FFF2-40B4-BE49-F238E27FC236}">
                <a16:creationId xmlns:a16="http://schemas.microsoft.com/office/drawing/2014/main" id="{226CD844-C5C2-45DD-9E0F-14BAACAA5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348" y="1383507"/>
            <a:ext cx="6749653" cy="162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1E98730-F122-4033-BAE7-F58EFBF0948D}"/>
              </a:ext>
            </a:extLst>
          </p:cNvPr>
          <p:cNvSpPr>
            <a:spLocks noGrp="1" noChangeArrowheads="1"/>
          </p:cNvSpPr>
          <p:nvPr>
            <p:ph type="title"/>
          </p:nvPr>
        </p:nvSpPr>
        <p:spPr>
          <a:xfrm>
            <a:off x="1657350" y="57150"/>
            <a:ext cx="5829300" cy="457200"/>
          </a:xfrm>
        </p:spPr>
        <p:txBody>
          <a:bodyPr>
            <a:normAutofit fontScale="90000"/>
          </a:bodyPr>
          <a:lstStyle/>
          <a:p>
            <a:r>
              <a:rPr lang="es-ES_tradnl" altLang="en-US" sz="2700"/>
              <a:t>ARM7TDMI Pipelining (I)</a:t>
            </a:r>
            <a:endParaRPr lang="es-ES_tradnl" altLang="en-US"/>
          </a:p>
        </p:txBody>
      </p:sp>
      <p:pic>
        <p:nvPicPr>
          <p:cNvPr id="12291" name="Picture 3" descr="G:\SEM\Pipeline2.emf">
            <a:extLst>
              <a:ext uri="{FF2B5EF4-FFF2-40B4-BE49-F238E27FC236}">
                <a16:creationId xmlns:a16="http://schemas.microsoft.com/office/drawing/2014/main" id="{3FAA07E0-3B70-403F-AD0B-5A539B7FB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1491854"/>
            <a:ext cx="5200650" cy="232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4">
            <a:extLst>
              <a:ext uri="{FF2B5EF4-FFF2-40B4-BE49-F238E27FC236}">
                <a16:creationId xmlns:a16="http://schemas.microsoft.com/office/drawing/2014/main" id="{CC2F4750-9395-4C34-B13D-99D64DD23F6A}"/>
              </a:ext>
            </a:extLst>
          </p:cNvPr>
          <p:cNvSpPr txBox="1">
            <a:spLocks noChangeArrowheads="1"/>
          </p:cNvSpPr>
          <p:nvPr/>
        </p:nvSpPr>
        <p:spPr bwMode="auto">
          <a:xfrm>
            <a:off x="1366838" y="4174332"/>
            <a:ext cx="65151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Tx/>
              <a:buChar char="•"/>
            </a:pPr>
            <a:r>
              <a:rPr lang="es-ES_tradnl" altLang="en-US" sz="1050"/>
              <a:t> </a:t>
            </a:r>
            <a:r>
              <a:rPr lang="es-ES_tradnl" altLang="en-US" sz="1500">
                <a:solidFill>
                  <a:srgbClr val="002060"/>
                </a:solidFill>
              </a:rPr>
              <a:t>Simple instructions (like </a:t>
            </a:r>
            <a:r>
              <a:rPr lang="es-ES_tradnl" altLang="en-US" sz="1500">
                <a:solidFill>
                  <a:srgbClr val="FF0000"/>
                </a:solidFill>
              </a:rPr>
              <a:t>ADD</a:t>
            </a:r>
            <a:r>
              <a:rPr lang="es-ES_tradnl" altLang="en-US" sz="1500">
                <a:solidFill>
                  <a:srgbClr val="002060"/>
                </a:solidFill>
              </a:rPr>
              <a:t>)	Complete at a rate of one per cycle</a:t>
            </a:r>
            <a:endParaRPr lang="es-ES_tradnl" altLang="en-US" sz="1500">
              <a:solidFill>
                <a:schemeClr val="tx1"/>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F2BBAB98-13B4-49D9-810A-512EA37EA6DC}"/>
              </a:ext>
            </a:extLst>
          </p:cNvPr>
          <p:cNvSpPr>
            <a:spLocks noGrp="1" noChangeArrowheads="1"/>
          </p:cNvSpPr>
          <p:nvPr>
            <p:ph type="title" idx="4294967295"/>
          </p:nvPr>
        </p:nvSpPr>
        <p:spPr>
          <a:xfrm>
            <a:off x="2628901" y="-14177"/>
            <a:ext cx="5108972" cy="742950"/>
          </a:xfrm>
          <a:solidFill>
            <a:schemeClr val="bg1"/>
          </a:solidFill>
        </p:spPr>
        <p:txBody>
          <a:bodyPr>
            <a:normAutofit fontScale="90000"/>
          </a:bodyPr>
          <a:lstStyle/>
          <a:p>
            <a:pPr>
              <a:buClrTx/>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s-ES" altLang="en-US"/>
              <a:t>Data Sizes and Instruction Sets</a:t>
            </a:r>
          </a:p>
        </p:txBody>
      </p:sp>
      <p:sp>
        <p:nvSpPr>
          <p:cNvPr id="15363" name="Rectangle 2">
            <a:extLst>
              <a:ext uri="{FF2B5EF4-FFF2-40B4-BE49-F238E27FC236}">
                <a16:creationId xmlns:a16="http://schemas.microsoft.com/office/drawing/2014/main" id="{79955D90-745F-49A1-9013-7B74C1FC4815}"/>
              </a:ext>
            </a:extLst>
          </p:cNvPr>
          <p:cNvSpPr>
            <a:spLocks noGrp="1" noChangeArrowheads="1"/>
          </p:cNvSpPr>
          <p:nvPr>
            <p:ph type="body" idx="4294967295"/>
          </p:nvPr>
        </p:nvSpPr>
        <p:spPr>
          <a:xfrm>
            <a:off x="1371600" y="857250"/>
            <a:ext cx="6400800" cy="3829050"/>
          </a:xfrm>
        </p:spPr>
        <p:txBody>
          <a:bodyPr/>
          <a:lstStyle/>
          <a:p>
            <a:pPr marL="255985" indent="-255985">
              <a:buClr>
                <a:srgbClr val="DB5214"/>
              </a:buClr>
              <a:buSzPct val="8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The ARM is a 32-bit architecture.</a:t>
            </a:r>
          </a:p>
          <a:p>
            <a:pPr marL="255985" indent="-255985">
              <a:buClr>
                <a:srgbClr val="DB5214"/>
              </a:buClr>
              <a:buSzPct val="8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255985" indent="-255985">
              <a:buClr>
                <a:srgbClr val="DB5214"/>
              </a:buClr>
              <a:buSzPct val="8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When used in relation to the ARM:</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Byte</a:t>
            </a:r>
            <a:r>
              <a:rPr lang="en-US" altLang="en-US"/>
              <a:t> means 8 bits</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Halfword</a:t>
            </a:r>
            <a:r>
              <a:rPr lang="en-US" altLang="en-US"/>
              <a:t> means 16 bits (two bytes)</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Word</a:t>
            </a:r>
            <a:r>
              <a:rPr lang="en-US" altLang="en-US"/>
              <a:t> means 32 bits (four bytes)</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255985" indent="-255985">
              <a:buClr>
                <a:srgbClr val="DB5214"/>
              </a:buClr>
              <a:buSzPct val="8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Most ARM’s implement two instruction sets</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32-bit </a:t>
            </a:r>
            <a:r>
              <a:rPr lang="en-US" altLang="en-US" b="1">
                <a:solidFill>
                  <a:srgbClr val="FF6600"/>
                </a:solidFill>
              </a:rPr>
              <a:t>ARM</a:t>
            </a:r>
            <a:r>
              <a:rPr lang="en-US" altLang="en-US"/>
              <a:t> Instruction Set</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16-bit </a:t>
            </a:r>
            <a:r>
              <a:rPr lang="en-US" altLang="en-US" b="1">
                <a:solidFill>
                  <a:srgbClr val="FF6600"/>
                </a:solidFill>
              </a:rPr>
              <a:t>Thumb</a:t>
            </a:r>
            <a:r>
              <a:rPr lang="en-US" altLang="en-US"/>
              <a:t> Instruction Set</a:t>
            </a:r>
          </a:p>
          <a:p>
            <a:pPr marL="255985" indent="-255985">
              <a:buClr>
                <a:srgbClr val="DB5214"/>
              </a:buClr>
              <a:buSzPct val="8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EB7EACD2-C730-4B16-8633-D8F974A1D11D}"/>
              </a:ext>
            </a:extLst>
          </p:cNvPr>
          <p:cNvSpPr>
            <a:spLocks noGrp="1" noChangeArrowheads="1"/>
          </p:cNvSpPr>
          <p:nvPr>
            <p:ph type="title" idx="4294967295"/>
          </p:nvPr>
        </p:nvSpPr>
        <p:spPr>
          <a:xfrm>
            <a:off x="2628901" y="0"/>
            <a:ext cx="5108972" cy="742950"/>
          </a:xfrm>
        </p:spPr>
        <p:txBody>
          <a:bodyPr spcFirstLastPara="1" wrap="square" lIns="69120" tIns="34560" rIns="69120" bIns="34560" anchor="t" anchorCtr="0">
            <a:normAutofit/>
          </a:bodyPr>
          <a:lstStyle/>
          <a:p>
            <a:pPr>
              <a:buClrTx/>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s-ES" altLang="en-US"/>
              <a:t>Processor Modes</a:t>
            </a:r>
          </a:p>
        </p:txBody>
      </p:sp>
      <p:sp>
        <p:nvSpPr>
          <p:cNvPr id="17411" name="Rectangle 2">
            <a:extLst>
              <a:ext uri="{FF2B5EF4-FFF2-40B4-BE49-F238E27FC236}">
                <a16:creationId xmlns:a16="http://schemas.microsoft.com/office/drawing/2014/main" id="{EDDED054-84F9-4FBE-AC87-DC04B25471A6}"/>
              </a:ext>
            </a:extLst>
          </p:cNvPr>
          <p:cNvSpPr>
            <a:spLocks noGrp="1" noChangeArrowheads="1"/>
          </p:cNvSpPr>
          <p:nvPr>
            <p:ph type="body" idx="4294967295"/>
          </p:nvPr>
        </p:nvSpPr>
        <p:spPr>
          <a:xfrm>
            <a:off x="1315641" y="857250"/>
            <a:ext cx="6456759" cy="3829050"/>
          </a:xfrm>
        </p:spPr>
        <p:txBody>
          <a:bodyPr spcFirstLastPara="1" wrap="square" lIns="69120" tIns="34560" rIns="69120" bIns="34560" anchor="t" anchorCtr="0">
            <a:normAutofit lnSpcReduction="10000"/>
          </a:bodyPr>
          <a:lstStyle/>
          <a:p>
            <a:pPr marL="255985" indent="-255985">
              <a:buClr>
                <a:srgbClr val="DB5214"/>
              </a:buClr>
              <a:buSzPct val="8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The ARM has seven operating modes:</a:t>
            </a:r>
          </a:p>
          <a:p>
            <a:pPr marL="255985" indent="-255985">
              <a:buClr>
                <a:srgbClr val="DB5214"/>
              </a:buClr>
              <a:buSzPct val="8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User</a:t>
            </a:r>
            <a:r>
              <a:rPr lang="en-US" altLang="en-US"/>
              <a:t> : unprivileged mode under which most tasks run</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FIQ</a:t>
            </a:r>
            <a:r>
              <a:rPr lang="en-US" altLang="en-US"/>
              <a:t> : entered when a high priority (fast) interrupt is raised</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IRQ</a:t>
            </a:r>
            <a:r>
              <a:rPr lang="en-US" altLang="en-US"/>
              <a:t> : entered when a low priority (normal) interrupt is raised</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SVC</a:t>
            </a:r>
            <a:r>
              <a:rPr lang="en-US" altLang="en-US"/>
              <a:t> : (Supervisor) entered on reset and when a Software Interrupt </a:t>
            </a:r>
          </a:p>
          <a:p>
            <a:pPr marL="556022" lvl="1" indent="-213122">
              <a:buClrTx/>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		        instruction is executed</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Abort</a:t>
            </a:r>
            <a:r>
              <a:rPr lang="en-US" altLang="en-US"/>
              <a:t> : used to handle memory access violations</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Undef</a:t>
            </a:r>
            <a:r>
              <a:rPr lang="en-US" altLang="en-US"/>
              <a:t> : used to handle undefined instructions</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System</a:t>
            </a:r>
            <a:r>
              <a:rPr lang="en-US" altLang="en-US"/>
              <a:t> : privileged mode using the same registers as user mode</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CEFCAF8E-6D12-466C-B19D-8F72DB4E6FB9}"/>
              </a:ext>
            </a:extLst>
          </p:cNvPr>
          <p:cNvSpPr>
            <a:spLocks noGrp="1" noChangeArrowheads="1"/>
          </p:cNvSpPr>
          <p:nvPr>
            <p:ph type="title" idx="4294967295"/>
          </p:nvPr>
        </p:nvSpPr>
        <p:spPr>
          <a:xfrm>
            <a:off x="2628901" y="0"/>
            <a:ext cx="5108972" cy="742950"/>
          </a:xfrm>
          <a:solidFill>
            <a:schemeClr val="bg1"/>
          </a:solidFill>
        </p:spPr>
        <p:txBody>
          <a:bodyPr/>
          <a:lstStyle/>
          <a:p>
            <a:pPr>
              <a:buClrTx/>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s-ES" altLang="en-US"/>
              <a:t>The Registers</a:t>
            </a:r>
          </a:p>
        </p:txBody>
      </p:sp>
      <p:sp>
        <p:nvSpPr>
          <p:cNvPr id="19459" name="Rectangle 2">
            <a:extLst>
              <a:ext uri="{FF2B5EF4-FFF2-40B4-BE49-F238E27FC236}">
                <a16:creationId xmlns:a16="http://schemas.microsoft.com/office/drawing/2014/main" id="{C302FBC5-BE4F-4636-A965-FB70EA14D863}"/>
              </a:ext>
            </a:extLst>
          </p:cNvPr>
          <p:cNvSpPr>
            <a:spLocks noGrp="1" noChangeArrowheads="1"/>
          </p:cNvSpPr>
          <p:nvPr>
            <p:ph type="body" idx="4294967295"/>
          </p:nvPr>
        </p:nvSpPr>
        <p:spPr>
          <a:xfrm>
            <a:off x="1371600" y="857250"/>
            <a:ext cx="6400800" cy="3829050"/>
          </a:xfrm>
        </p:spPr>
        <p:txBody>
          <a:bodyPr>
            <a:normAutofit lnSpcReduction="10000"/>
          </a:bodyPr>
          <a:lstStyle/>
          <a:p>
            <a:pPr marL="255985" indent="-255985">
              <a:buClr>
                <a:srgbClr val="DB5214"/>
              </a:buClr>
              <a:buSzPct val="8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ARM has 37 registers all of which are 32-bits long.</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 dedicated program counter</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 dedicated current program status register</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5 dedicated saved program status registers</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30 general purpose registers</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255985" indent="-255985">
              <a:buClr>
                <a:srgbClr val="DB5214"/>
              </a:buClr>
              <a:buSzPct val="8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The current processor mode governs which of several banks is accessible. Each mode can access </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a particular set of </a:t>
            </a:r>
            <a:r>
              <a:rPr lang="en-US" altLang="en-US">
                <a:solidFill>
                  <a:srgbClr val="DB5214"/>
                </a:solidFill>
              </a:rPr>
              <a:t>r0-r12</a:t>
            </a:r>
            <a:r>
              <a:rPr lang="en-US" altLang="en-US"/>
              <a:t> registers</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a particular </a:t>
            </a:r>
            <a:r>
              <a:rPr lang="en-US" altLang="en-US">
                <a:solidFill>
                  <a:srgbClr val="DB5214"/>
                </a:solidFill>
              </a:rPr>
              <a:t>r13</a:t>
            </a:r>
            <a:r>
              <a:rPr lang="en-US" altLang="en-US"/>
              <a:t> (the stack pointer, </a:t>
            </a:r>
            <a:r>
              <a:rPr lang="en-US" altLang="en-US">
                <a:solidFill>
                  <a:srgbClr val="DB5214"/>
                </a:solidFill>
              </a:rPr>
              <a:t>sp</a:t>
            </a:r>
            <a:r>
              <a:rPr lang="en-US" altLang="en-US"/>
              <a:t>) and </a:t>
            </a:r>
            <a:r>
              <a:rPr lang="en-US" altLang="en-US">
                <a:solidFill>
                  <a:srgbClr val="DB5214"/>
                </a:solidFill>
              </a:rPr>
              <a:t>r14</a:t>
            </a:r>
            <a:r>
              <a:rPr lang="en-US" altLang="en-US"/>
              <a:t> (the link register,</a:t>
            </a:r>
            <a:r>
              <a:rPr lang="en-US" altLang="en-US">
                <a:solidFill>
                  <a:srgbClr val="DB5214"/>
                </a:solidFill>
              </a:rPr>
              <a:t> lr</a:t>
            </a:r>
            <a:r>
              <a:rPr lang="en-US" altLang="en-US"/>
              <a:t>)</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the program counter,</a:t>
            </a:r>
            <a:r>
              <a:rPr lang="en-US" altLang="en-US">
                <a:solidFill>
                  <a:srgbClr val="DB5214"/>
                </a:solidFill>
              </a:rPr>
              <a:t> r15 </a:t>
            </a:r>
            <a:r>
              <a:rPr lang="en-US" altLang="en-US"/>
              <a:t>(</a:t>
            </a:r>
            <a:r>
              <a:rPr lang="en-US" altLang="en-US">
                <a:solidFill>
                  <a:srgbClr val="DB5214"/>
                </a:solidFill>
              </a:rPr>
              <a:t>pc</a:t>
            </a:r>
            <a:r>
              <a:rPr lang="en-US" altLang="en-US"/>
              <a:t>)</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the current program status register, </a:t>
            </a:r>
            <a:r>
              <a:rPr lang="en-US" altLang="en-US">
                <a:solidFill>
                  <a:srgbClr val="DB5214"/>
                </a:solidFill>
              </a:rPr>
              <a:t>cpsr</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255985" indent="-255985">
              <a:buClrTx/>
              <a:buSzPct val="8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	Privileged modes (except System) can also access</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a particular </a:t>
            </a:r>
            <a:r>
              <a:rPr lang="en-US" altLang="en-US">
                <a:solidFill>
                  <a:srgbClr val="DB5214"/>
                </a:solidFill>
              </a:rPr>
              <a:t>spsr</a:t>
            </a:r>
            <a:r>
              <a:rPr lang="en-US" altLang="en-US"/>
              <a:t> (saved program status register)</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14E9-4ABE-46CC-BED1-9328EA47058A}"/>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ED44DD9D-7BFB-4576-AF9E-EF5201EFE8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D3B656C-961D-4B4F-A2E3-32F0F5D4CEA7}"/>
              </a:ext>
            </a:extLst>
          </p:cNvPr>
          <p:cNvPicPr>
            <a:picLocks noChangeAspect="1"/>
          </p:cNvPicPr>
          <p:nvPr/>
        </p:nvPicPr>
        <p:blipFill>
          <a:blip r:embed="rId2"/>
          <a:stretch>
            <a:fillRect/>
          </a:stretch>
        </p:blipFill>
        <p:spPr>
          <a:xfrm>
            <a:off x="3874557" y="586244"/>
            <a:ext cx="4926757" cy="3703641"/>
          </a:xfrm>
          <a:prstGeom prst="rect">
            <a:avLst/>
          </a:prstGeom>
        </p:spPr>
      </p:pic>
      <p:pic>
        <p:nvPicPr>
          <p:cNvPr id="6" name="Picture 5">
            <a:extLst>
              <a:ext uri="{FF2B5EF4-FFF2-40B4-BE49-F238E27FC236}">
                <a16:creationId xmlns:a16="http://schemas.microsoft.com/office/drawing/2014/main" id="{00406580-C58D-4321-9EAA-083FA2047D4E}"/>
              </a:ext>
            </a:extLst>
          </p:cNvPr>
          <p:cNvPicPr>
            <a:picLocks noChangeAspect="1"/>
          </p:cNvPicPr>
          <p:nvPr/>
        </p:nvPicPr>
        <p:blipFill>
          <a:blip r:embed="rId3"/>
          <a:stretch>
            <a:fillRect/>
          </a:stretch>
        </p:blipFill>
        <p:spPr>
          <a:xfrm>
            <a:off x="174154" y="603390"/>
            <a:ext cx="3549323" cy="3657917"/>
          </a:xfrm>
          <a:prstGeom prst="rect">
            <a:avLst/>
          </a:prstGeom>
        </p:spPr>
      </p:pic>
    </p:spTree>
    <p:extLst>
      <p:ext uri="{BB962C8B-B14F-4D97-AF65-F5344CB8AC3E}">
        <p14:creationId xmlns:p14="http://schemas.microsoft.com/office/powerpoint/2010/main" val="4130354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1">
            <a:extLst>
              <a:ext uri="{FF2B5EF4-FFF2-40B4-BE49-F238E27FC236}">
                <a16:creationId xmlns:a16="http://schemas.microsoft.com/office/drawing/2014/main" id="{6CE90185-C554-4857-81AE-8DF6E2840E87}"/>
              </a:ext>
            </a:extLst>
          </p:cNvPr>
          <p:cNvGrpSpPr>
            <a:grpSpLocks/>
          </p:cNvGrpSpPr>
          <p:nvPr/>
        </p:nvGrpSpPr>
        <p:grpSpPr bwMode="auto">
          <a:xfrm>
            <a:off x="1143000" y="914400"/>
            <a:ext cx="6858000" cy="3771900"/>
            <a:chOff x="0" y="768"/>
            <a:chExt cx="5760" cy="3168"/>
          </a:xfrm>
        </p:grpSpPr>
        <p:sp>
          <p:nvSpPr>
            <p:cNvPr id="21754" name="Rectangle 2">
              <a:extLst>
                <a:ext uri="{FF2B5EF4-FFF2-40B4-BE49-F238E27FC236}">
                  <a16:creationId xmlns:a16="http://schemas.microsoft.com/office/drawing/2014/main" id="{D3770D9A-2D9D-440C-AA21-71292BDBF0AB}"/>
                </a:ext>
              </a:extLst>
            </p:cNvPr>
            <p:cNvSpPr>
              <a:spLocks noChangeArrowheads="1"/>
            </p:cNvSpPr>
            <p:nvPr/>
          </p:nvSpPr>
          <p:spPr bwMode="auto">
            <a:xfrm>
              <a:off x="0" y="768"/>
              <a:ext cx="5760" cy="316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grpSp>
          <p:nvGrpSpPr>
            <p:cNvPr id="21755" name="Group 3">
              <a:extLst>
                <a:ext uri="{FF2B5EF4-FFF2-40B4-BE49-F238E27FC236}">
                  <a16:creationId xmlns:a16="http://schemas.microsoft.com/office/drawing/2014/main" id="{746C59B5-359A-4A40-A40D-3C6537F8C8DA}"/>
                </a:ext>
              </a:extLst>
            </p:cNvPr>
            <p:cNvGrpSpPr>
              <a:grpSpLocks/>
            </p:cNvGrpSpPr>
            <p:nvPr/>
          </p:nvGrpSpPr>
          <p:grpSpPr bwMode="auto">
            <a:xfrm>
              <a:off x="0" y="899"/>
              <a:ext cx="5616" cy="2989"/>
              <a:chOff x="0" y="899"/>
              <a:chExt cx="5616" cy="2989"/>
            </a:xfrm>
          </p:grpSpPr>
          <p:sp>
            <p:nvSpPr>
              <p:cNvPr id="21756" name="Rectangle 4">
                <a:extLst>
                  <a:ext uri="{FF2B5EF4-FFF2-40B4-BE49-F238E27FC236}">
                    <a16:creationId xmlns:a16="http://schemas.microsoft.com/office/drawing/2014/main" id="{446A272A-E646-4426-BB73-A756D8BB5CFB}"/>
                  </a:ext>
                </a:extLst>
              </p:cNvPr>
              <p:cNvSpPr>
                <a:spLocks noChangeArrowheads="1"/>
              </p:cNvSpPr>
              <p:nvPr/>
            </p:nvSpPr>
            <p:spPr bwMode="auto">
              <a:xfrm>
                <a:off x="1008" y="12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r0</a:t>
                </a:r>
              </a:p>
            </p:txBody>
          </p:sp>
          <p:sp>
            <p:nvSpPr>
              <p:cNvPr id="21757" name="Rectangle 5">
                <a:extLst>
                  <a:ext uri="{FF2B5EF4-FFF2-40B4-BE49-F238E27FC236}">
                    <a16:creationId xmlns:a16="http://schemas.microsoft.com/office/drawing/2014/main" id="{8DC97BE4-BB3D-4DEB-9C7B-CE39AFF709A3}"/>
                  </a:ext>
                </a:extLst>
              </p:cNvPr>
              <p:cNvSpPr>
                <a:spLocks noChangeArrowheads="1"/>
              </p:cNvSpPr>
              <p:nvPr/>
            </p:nvSpPr>
            <p:spPr bwMode="auto">
              <a:xfrm>
                <a:off x="1008" y="134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a:t>
                </a:r>
              </a:p>
            </p:txBody>
          </p:sp>
          <p:sp>
            <p:nvSpPr>
              <p:cNvPr id="21758" name="Rectangle 6">
                <a:extLst>
                  <a:ext uri="{FF2B5EF4-FFF2-40B4-BE49-F238E27FC236}">
                    <a16:creationId xmlns:a16="http://schemas.microsoft.com/office/drawing/2014/main" id="{075F2F0B-38D4-416A-B4C9-E2FE3519B850}"/>
                  </a:ext>
                </a:extLst>
              </p:cNvPr>
              <p:cNvSpPr>
                <a:spLocks noChangeArrowheads="1"/>
              </p:cNvSpPr>
              <p:nvPr/>
            </p:nvSpPr>
            <p:spPr bwMode="auto">
              <a:xfrm>
                <a:off x="1008" y="148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r2</a:t>
                </a:r>
              </a:p>
            </p:txBody>
          </p:sp>
          <p:sp>
            <p:nvSpPr>
              <p:cNvPr id="21759" name="Rectangle 7">
                <a:extLst>
                  <a:ext uri="{FF2B5EF4-FFF2-40B4-BE49-F238E27FC236}">
                    <a16:creationId xmlns:a16="http://schemas.microsoft.com/office/drawing/2014/main" id="{CD6B852F-D828-4FE3-8C76-ED761B1A4AF4}"/>
                  </a:ext>
                </a:extLst>
              </p:cNvPr>
              <p:cNvSpPr>
                <a:spLocks noChangeArrowheads="1"/>
              </p:cNvSpPr>
              <p:nvPr/>
            </p:nvSpPr>
            <p:spPr bwMode="auto">
              <a:xfrm>
                <a:off x="1008" y="163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r3</a:t>
                </a:r>
              </a:p>
            </p:txBody>
          </p:sp>
          <p:sp>
            <p:nvSpPr>
              <p:cNvPr id="21760" name="Rectangle 8">
                <a:extLst>
                  <a:ext uri="{FF2B5EF4-FFF2-40B4-BE49-F238E27FC236}">
                    <a16:creationId xmlns:a16="http://schemas.microsoft.com/office/drawing/2014/main" id="{69C1B44C-BD70-4F21-8C07-25EE707BC110}"/>
                  </a:ext>
                </a:extLst>
              </p:cNvPr>
              <p:cNvSpPr>
                <a:spLocks noChangeArrowheads="1"/>
              </p:cNvSpPr>
              <p:nvPr/>
            </p:nvSpPr>
            <p:spPr bwMode="auto">
              <a:xfrm>
                <a:off x="1008" y="177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r4</a:t>
                </a:r>
              </a:p>
            </p:txBody>
          </p:sp>
          <p:sp>
            <p:nvSpPr>
              <p:cNvPr id="21761" name="Rectangle 9">
                <a:extLst>
                  <a:ext uri="{FF2B5EF4-FFF2-40B4-BE49-F238E27FC236}">
                    <a16:creationId xmlns:a16="http://schemas.microsoft.com/office/drawing/2014/main" id="{1470C1CE-A92D-4D58-8766-6259B7D98DB9}"/>
                  </a:ext>
                </a:extLst>
              </p:cNvPr>
              <p:cNvSpPr>
                <a:spLocks noChangeArrowheads="1"/>
              </p:cNvSpPr>
              <p:nvPr/>
            </p:nvSpPr>
            <p:spPr bwMode="auto">
              <a:xfrm>
                <a:off x="1008" y="192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r5</a:t>
                </a:r>
              </a:p>
            </p:txBody>
          </p:sp>
          <p:sp>
            <p:nvSpPr>
              <p:cNvPr id="21762" name="Rectangle 10">
                <a:extLst>
                  <a:ext uri="{FF2B5EF4-FFF2-40B4-BE49-F238E27FC236}">
                    <a16:creationId xmlns:a16="http://schemas.microsoft.com/office/drawing/2014/main" id="{36DBDF4E-2D53-4B3F-99CA-051DF7C0D6A7}"/>
                  </a:ext>
                </a:extLst>
              </p:cNvPr>
              <p:cNvSpPr>
                <a:spLocks noChangeArrowheads="1"/>
              </p:cNvSpPr>
              <p:nvPr/>
            </p:nvSpPr>
            <p:spPr bwMode="auto">
              <a:xfrm>
                <a:off x="1008" y="206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r6</a:t>
                </a:r>
              </a:p>
            </p:txBody>
          </p:sp>
          <p:sp>
            <p:nvSpPr>
              <p:cNvPr id="21763" name="Rectangle 11">
                <a:extLst>
                  <a:ext uri="{FF2B5EF4-FFF2-40B4-BE49-F238E27FC236}">
                    <a16:creationId xmlns:a16="http://schemas.microsoft.com/office/drawing/2014/main" id="{BDC7C30A-AAEE-45AC-A8B4-62606234A7FB}"/>
                  </a:ext>
                </a:extLst>
              </p:cNvPr>
              <p:cNvSpPr>
                <a:spLocks noChangeArrowheads="1"/>
              </p:cNvSpPr>
              <p:nvPr/>
            </p:nvSpPr>
            <p:spPr bwMode="auto">
              <a:xfrm>
                <a:off x="1008" y="220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r7</a:t>
                </a:r>
              </a:p>
            </p:txBody>
          </p:sp>
          <p:sp>
            <p:nvSpPr>
              <p:cNvPr id="21764" name="Rectangle 12">
                <a:extLst>
                  <a:ext uri="{FF2B5EF4-FFF2-40B4-BE49-F238E27FC236}">
                    <a16:creationId xmlns:a16="http://schemas.microsoft.com/office/drawing/2014/main" id="{CAAEE0D1-79AA-4BE7-A711-2C3816FFE9B8}"/>
                  </a:ext>
                </a:extLst>
              </p:cNvPr>
              <p:cNvSpPr>
                <a:spLocks noChangeArrowheads="1"/>
              </p:cNvSpPr>
              <p:nvPr/>
            </p:nvSpPr>
            <p:spPr bwMode="auto">
              <a:xfrm>
                <a:off x="1008" y="235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765" name="Rectangle 13">
                <a:extLst>
                  <a:ext uri="{FF2B5EF4-FFF2-40B4-BE49-F238E27FC236}">
                    <a16:creationId xmlns:a16="http://schemas.microsoft.com/office/drawing/2014/main" id="{F9DABC2F-A1A7-4673-AA7F-6704F56E5BED}"/>
                  </a:ext>
                </a:extLst>
              </p:cNvPr>
              <p:cNvSpPr>
                <a:spLocks noChangeArrowheads="1"/>
              </p:cNvSpPr>
              <p:nvPr/>
            </p:nvSpPr>
            <p:spPr bwMode="auto">
              <a:xfrm>
                <a:off x="1008" y="249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766" name="Rectangle 14">
                <a:extLst>
                  <a:ext uri="{FF2B5EF4-FFF2-40B4-BE49-F238E27FC236}">
                    <a16:creationId xmlns:a16="http://schemas.microsoft.com/office/drawing/2014/main" id="{E23FBA49-36B6-442D-A80B-BCEA0EA943B6}"/>
                  </a:ext>
                </a:extLst>
              </p:cNvPr>
              <p:cNvSpPr>
                <a:spLocks noChangeArrowheads="1"/>
              </p:cNvSpPr>
              <p:nvPr/>
            </p:nvSpPr>
            <p:spPr bwMode="auto">
              <a:xfrm>
                <a:off x="1008" y="264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767" name="Rectangle 15">
                <a:extLst>
                  <a:ext uri="{FF2B5EF4-FFF2-40B4-BE49-F238E27FC236}">
                    <a16:creationId xmlns:a16="http://schemas.microsoft.com/office/drawing/2014/main" id="{31E05B1B-BEEB-4EE5-B33E-06C8C888E7E1}"/>
                  </a:ext>
                </a:extLst>
              </p:cNvPr>
              <p:cNvSpPr>
                <a:spLocks noChangeArrowheads="1"/>
              </p:cNvSpPr>
              <p:nvPr/>
            </p:nvSpPr>
            <p:spPr bwMode="auto">
              <a:xfrm>
                <a:off x="1008" y="278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768" name="Rectangle 16">
                <a:extLst>
                  <a:ext uri="{FF2B5EF4-FFF2-40B4-BE49-F238E27FC236}">
                    <a16:creationId xmlns:a16="http://schemas.microsoft.com/office/drawing/2014/main" id="{16457176-09C2-442B-8FAA-675AA711201C}"/>
                  </a:ext>
                </a:extLst>
              </p:cNvPr>
              <p:cNvSpPr>
                <a:spLocks noChangeArrowheads="1"/>
              </p:cNvSpPr>
              <p:nvPr/>
            </p:nvSpPr>
            <p:spPr bwMode="auto">
              <a:xfrm>
                <a:off x="1008" y="292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769" name="Rectangle 17">
                <a:extLst>
                  <a:ext uri="{FF2B5EF4-FFF2-40B4-BE49-F238E27FC236}">
                    <a16:creationId xmlns:a16="http://schemas.microsoft.com/office/drawing/2014/main" id="{516A5D09-0F3F-440C-9DD5-40AC619F3E50}"/>
                  </a:ext>
                </a:extLst>
              </p:cNvPr>
              <p:cNvSpPr>
                <a:spLocks noChangeArrowheads="1"/>
              </p:cNvSpPr>
              <p:nvPr/>
            </p:nvSpPr>
            <p:spPr bwMode="auto">
              <a:xfrm>
                <a:off x="1008" y="307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70" name="Rectangle 18">
                <a:extLst>
                  <a:ext uri="{FF2B5EF4-FFF2-40B4-BE49-F238E27FC236}">
                    <a16:creationId xmlns:a16="http://schemas.microsoft.com/office/drawing/2014/main" id="{52EE08F8-5A8E-47E7-BA0B-43DDA860A025}"/>
                  </a:ext>
                </a:extLst>
              </p:cNvPr>
              <p:cNvSpPr>
                <a:spLocks noChangeArrowheads="1"/>
              </p:cNvSpPr>
              <p:nvPr/>
            </p:nvSpPr>
            <p:spPr bwMode="auto">
              <a:xfrm>
                <a:off x="1008" y="321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71" name="Rectangle 19">
                <a:extLst>
                  <a:ext uri="{FF2B5EF4-FFF2-40B4-BE49-F238E27FC236}">
                    <a16:creationId xmlns:a16="http://schemas.microsoft.com/office/drawing/2014/main" id="{A134C435-4D15-4A4D-8E3E-D61EF1982E81}"/>
                  </a:ext>
                </a:extLst>
              </p:cNvPr>
              <p:cNvSpPr>
                <a:spLocks noChangeArrowheads="1"/>
              </p:cNvSpPr>
              <p:nvPr/>
            </p:nvSpPr>
            <p:spPr bwMode="auto">
              <a:xfrm>
                <a:off x="1008" y="336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r15 (pc)</a:t>
                </a:r>
              </a:p>
            </p:txBody>
          </p:sp>
          <p:sp>
            <p:nvSpPr>
              <p:cNvPr id="21772" name="Rectangle 20">
                <a:extLst>
                  <a:ext uri="{FF2B5EF4-FFF2-40B4-BE49-F238E27FC236}">
                    <a16:creationId xmlns:a16="http://schemas.microsoft.com/office/drawing/2014/main" id="{B4FEB943-E2E4-47BF-B343-F5DEF8EC24EB}"/>
                  </a:ext>
                </a:extLst>
              </p:cNvPr>
              <p:cNvSpPr>
                <a:spLocks noChangeArrowheads="1"/>
              </p:cNvSpPr>
              <p:nvPr/>
            </p:nvSpPr>
            <p:spPr bwMode="auto">
              <a:xfrm>
                <a:off x="1008" y="36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cpsr</a:t>
                </a:r>
              </a:p>
            </p:txBody>
          </p:sp>
          <p:sp>
            <p:nvSpPr>
              <p:cNvPr id="21773" name="Rectangle 21">
                <a:extLst>
                  <a:ext uri="{FF2B5EF4-FFF2-40B4-BE49-F238E27FC236}">
                    <a16:creationId xmlns:a16="http://schemas.microsoft.com/office/drawing/2014/main" id="{50057107-6413-42E2-8517-3331E9E2D7A9}"/>
                  </a:ext>
                </a:extLst>
              </p:cNvPr>
              <p:cNvSpPr>
                <a:spLocks noChangeArrowheads="1"/>
              </p:cNvSpPr>
              <p:nvPr/>
            </p:nvSpPr>
            <p:spPr bwMode="auto">
              <a:xfrm>
                <a:off x="4512" y="3072"/>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74" name="Rectangle 22">
                <a:extLst>
                  <a:ext uri="{FF2B5EF4-FFF2-40B4-BE49-F238E27FC236}">
                    <a16:creationId xmlns:a16="http://schemas.microsoft.com/office/drawing/2014/main" id="{C09FDA2B-4FCF-4E3D-96C2-414B166BEBAF}"/>
                  </a:ext>
                </a:extLst>
              </p:cNvPr>
              <p:cNvSpPr>
                <a:spLocks noChangeArrowheads="1"/>
              </p:cNvSpPr>
              <p:nvPr/>
            </p:nvSpPr>
            <p:spPr bwMode="auto">
              <a:xfrm>
                <a:off x="4512" y="3216"/>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75" name="Rectangle 23">
                <a:extLst>
                  <a:ext uri="{FF2B5EF4-FFF2-40B4-BE49-F238E27FC236}">
                    <a16:creationId xmlns:a16="http://schemas.microsoft.com/office/drawing/2014/main" id="{8AAF268C-311E-439A-B736-882BA31BD1D8}"/>
                  </a:ext>
                </a:extLst>
              </p:cNvPr>
              <p:cNvSpPr>
                <a:spLocks noChangeArrowheads="1"/>
              </p:cNvSpPr>
              <p:nvPr/>
            </p:nvSpPr>
            <p:spPr bwMode="auto">
              <a:xfrm>
                <a:off x="4512" y="3744"/>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776" name="Rectangle 24">
                <a:extLst>
                  <a:ext uri="{FF2B5EF4-FFF2-40B4-BE49-F238E27FC236}">
                    <a16:creationId xmlns:a16="http://schemas.microsoft.com/office/drawing/2014/main" id="{36E3D61C-5877-4D7C-8D25-8E87BF3808AB}"/>
                  </a:ext>
                </a:extLst>
              </p:cNvPr>
              <p:cNvSpPr>
                <a:spLocks noChangeArrowheads="1"/>
              </p:cNvSpPr>
              <p:nvPr/>
            </p:nvSpPr>
            <p:spPr bwMode="auto">
              <a:xfrm>
                <a:off x="3360" y="3072"/>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77" name="Rectangle 25">
                <a:extLst>
                  <a:ext uri="{FF2B5EF4-FFF2-40B4-BE49-F238E27FC236}">
                    <a16:creationId xmlns:a16="http://schemas.microsoft.com/office/drawing/2014/main" id="{6E7CD14A-5030-406E-B67E-545A695164AF}"/>
                  </a:ext>
                </a:extLst>
              </p:cNvPr>
              <p:cNvSpPr>
                <a:spLocks noChangeArrowheads="1"/>
              </p:cNvSpPr>
              <p:nvPr/>
            </p:nvSpPr>
            <p:spPr bwMode="auto">
              <a:xfrm>
                <a:off x="3360" y="3216"/>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78" name="Rectangle 26">
                <a:extLst>
                  <a:ext uri="{FF2B5EF4-FFF2-40B4-BE49-F238E27FC236}">
                    <a16:creationId xmlns:a16="http://schemas.microsoft.com/office/drawing/2014/main" id="{7A75805D-BC58-42FD-98D2-AF1EBE342906}"/>
                  </a:ext>
                </a:extLst>
              </p:cNvPr>
              <p:cNvSpPr>
                <a:spLocks noChangeArrowheads="1"/>
              </p:cNvSpPr>
              <p:nvPr/>
            </p:nvSpPr>
            <p:spPr bwMode="auto">
              <a:xfrm>
                <a:off x="3360" y="3744"/>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779" name="Rectangle 27">
                <a:extLst>
                  <a:ext uri="{FF2B5EF4-FFF2-40B4-BE49-F238E27FC236}">
                    <a16:creationId xmlns:a16="http://schemas.microsoft.com/office/drawing/2014/main" id="{E44CFEFC-DA4D-4BAF-9A6C-64EFD34738B0}"/>
                  </a:ext>
                </a:extLst>
              </p:cNvPr>
              <p:cNvSpPr>
                <a:spLocks noChangeArrowheads="1"/>
              </p:cNvSpPr>
              <p:nvPr/>
            </p:nvSpPr>
            <p:spPr bwMode="auto">
              <a:xfrm>
                <a:off x="3936" y="3072"/>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80" name="Rectangle 28">
                <a:extLst>
                  <a:ext uri="{FF2B5EF4-FFF2-40B4-BE49-F238E27FC236}">
                    <a16:creationId xmlns:a16="http://schemas.microsoft.com/office/drawing/2014/main" id="{CB958EB6-D7C9-4B72-B6D3-2BE28FB03C26}"/>
                  </a:ext>
                </a:extLst>
              </p:cNvPr>
              <p:cNvSpPr>
                <a:spLocks noChangeArrowheads="1"/>
              </p:cNvSpPr>
              <p:nvPr/>
            </p:nvSpPr>
            <p:spPr bwMode="auto">
              <a:xfrm>
                <a:off x="3936" y="3216"/>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81" name="Rectangle 29">
                <a:extLst>
                  <a:ext uri="{FF2B5EF4-FFF2-40B4-BE49-F238E27FC236}">
                    <a16:creationId xmlns:a16="http://schemas.microsoft.com/office/drawing/2014/main" id="{2F47DCB2-A877-45F4-B989-9A2FF3016FAE}"/>
                  </a:ext>
                </a:extLst>
              </p:cNvPr>
              <p:cNvSpPr>
                <a:spLocks noChangeArrowheads="1"/>
              </p:cNvSpPr>
              <p:nvPr/>
            </p:nvSpPr>
            <p:spPr bwMode="auto">
              <a:xfrm>
                <a:off x="3936" y="3744"/>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782" name="Rectangle 30">
                <a:extLst>
                  <a:ext uri="{FF2B5EF4-FFF2-40B4-BE49-F238E27FC236}">
                    <a16:creationId xmlns:a16="http://schemas.microsoft.com/office/drawing/2014/main" id="{17F83A98-140B-4596-820F-C50F9F5A1D77}"/>
                  </a:ext>
                </a:extLst>
              </p:cNvPr>
              <p:cNvSpPr>
                <a:spLocks noChangeArrowheads="1"/>
              </p:cNvSpPr>
              <p:nvPr/>
            </p:nvSpPr>
            <p:spPr bwMode="auto">
              <a:xfrm>
                <a:off x="5088" y="3072"/>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latin typeface="Courier New" panose="02070309020205020404" pitchFamily="49" charset="0"/>
                  </a:rPr>
                  <a:t>r13 (sp)</a:t>
                </a:r>
              </a:p>
            </p:txBody>
          </p:sp>
          <p:sp>
            <p:nvSpPr>
              <p:cNvPr id="21783" name="Rectangle 31">
                <a:extLst>
                  <a:ext uri="{FF2B5EF4-FFF2-40B4-BE49-F238E27FC236}">
                    <a16:creationId xmlns:a16="http://schemas.microsoft.com/office/drawing/2014/main" id="{D78A63C3-7AB6-4DCD-981D-C22A5865A3B3}"/>
                  </a:ext>
                </a:extLst>
              </p:cNvPr>
              <p:cNvSpPr>
                <a:spLocks noChangeArrowheads="1"/>
              </p:cNvSpPr>
              <p:nvPr/>
            </p:nvSpPr>
            <p:spPr bwMode="auto">
              <a:xfrm>
                <a:off x="5088" y="3216"/>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r14 (lr)</a:t>
                </a:r>
              </a:p>
            </p:txBody>
          </p:sp>
          <p:sp>
            <p:nvSpPr>
              <p:cNvPr id="21784" name="Rectangle 32">
                <a:extLst>
                  <a:ext uri="{FF2B5EF4-FFF2-40B4-BE49-F238E27FC236}">
                    <a16:creationId xmlns:a16="http://schemas.microsoft.com/office/drawing/2014/main" id="{7CFEAA77-2BC0-444F-965A-73831841BB2F}"/>
                  </a:ext>
                </a:extLst>
              </p:cNvPr>
              <p:cNvSpPr>
                <a:spLocks noChangeArrowheads="1"/>
              </p:cNvSpPr>
              <p:nvPr/>
            </p:nvSpPr>
            <p:spPr bwMode="auto">
              <a:xfrm>
                <a:off x="5088" y="3744"/>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spsr</a:t>
                </a:r>
              </a:p>
            </p:txBody>
          </p:sp>
          <p:sp>
            <p:nvSpPr>
              <p:cNvPr id="21785" name="Rectangle 33">
                <a:extLst>
                  <a:ext uri="{FF2B5EF4-FFF2-40B4-BE49-F238E27FC236}">
                    <a16:creationId xmlns:a16="http://schemas.microsoft.com/office/drawing/2014/main" id="{C89A922E-4F5D-4C34-8DF9-F8DD4164B52F}"/>
                  </a:ext>
                </a:extLst>
              </p:cNvPr>
              <p:cNvSpPr>
                <a:spLocks noChangeArrowheads="1"/>
              </p:cNvSpPr>
              <p:nvPr/>
            </p:nvSpPr>
            <p:spPr bwMode="auto">
              <a:xfrm>
                <a:off x="2784" y="235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786" name="Rectangle 34">
                <a:extLst>
                  <a:ext uri="{FF2B5EF4-FFF2-40B4-BE49-F238E27FC236}">
                    <a16:creationId xmlns:a16="http://schemas.microsoft.com/office/drawing/2014/main" id="{23FAFBF8-E32C-42CD-980F-1D19761C2C0D}"/>
                  </a:ext>
                </a:extLst>
              </p:cNvPr>
              <p:cNvSpPr>
                <a:spLocks noChangeArrowheads="1"/>
              </p:cNvSpPr>
              <p:nvPr/>
            </p:nvSpPr>
            <p:spPr bwMode="auto">
              <a:xfrm>
                <a:off x="2784" y="249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787" name="Rectangle 35">
                <a:extLst>
                  <a:ext uri="{FF2B5EF4-FFF2-40B4-BE49-F238E27FC236}">
                    <a16:creationId xmlns:a16="http://schemas.microsoft.com/office/drawing/2014/main" id="{62AFB057-BC93-4C00-B9DE-0CB28CAA93B6}"/>
                  </a:ext>
                </a:extLst>
              </p:cNvPr>
              <p:cNvSpPr>
                <a:spLocks noChangeArrowheads="1"/>
              </p:cNvSpPr>
              <p:nvPr/>
            </p:nvSpPr>
            <p:spPr bwMode="auto">
              <a:xfrm>
                <a:off x="2784" y="2640"/>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788" name="Rectangle 36">
                <a:extLst>
                  <a:ext uri="{FF2B5EF4-FFF2-40B4-BE49-F238E27FC236}">
                    <a16:creationId xmlns:a16="http://schemas.microsoft.com/office/drawing/2014/main" id="{69C5069B-482B-42FE-9A85-EAE90B1EF620}"/>
                  </a:ext>
                </a:extLst>
              </p:cNvPr>
              <p:cNvSpPr>
                <a:spLocks noChangeArrowheads="1"/>
              </p:cNvSpPr>
              <p:nvPr/>
            </p:nvSpPr>
            <p:spPr bwMode="auto">
              <a:xfrm>
                <a:off x="2784" y="278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789" name="Rectangle 37">
                <a:extLst>
                  <a:ext uri="{FF2B5EF4-FFF2-40B4-BE49-F238E27FC236}">
                    <a16:creationId xmlns:a16="http://schemas.microsoft.com/office/drawing/2014/main" id="{4B7582CB-4FD9-47D4-A0D7-62C7BA65ADD7}"/>
                  </a:ext>
                </a:extLst>
              </p:cNvPr>
              <p:cNvSpPr>
                <a:spLocks noChangeArrowheads="1"/>
              </p:cNvSpPr>
              <p:nvPr/>
            </p:nvSpPr>
            <p:spPr bwMode="auto">
              <a:xfrm>
                <a:off x="2784" y="2928"/>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790" name="Rectangle 38">
                <a:extLst>
                  <a:ext uri="{FF2B5EF4-FFF2-40B4-BE49-F238E27FC236}">
                    <a16:creationId xmlns:a16="http://schemas.microsoft.com/office/drawing/2014/main" id="{9413D979-30AB-4486-B9DA-2A3689656353}"/>
                  </a:ext>
                </a:extLst>
              </p:cNvPr>
              <p:cNvSpPr>
                <a:spLocks noChangeArrowheads="1"/>
              </p:cNvSpPr>
              <p:nvPr/>
            </p:nvSpPr>
            <p:spPr bwMode="auto">
              <a:xfrm>
                <a:off x="2784" y="307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91" name="Rectangle 39">
                <a:extLst>
                  <a:ext uri="{FF2B5EF4-FFF2-40B4-BE49-F238E27FC236}">
                    <a16:creationId xmlns:a16="http://schemas.microsoft.com/office/drawing/2014/main" id="{32DA91E1-2186-4964-A047-3BD4ECF36186}"/>
                  </a:ext>
                </a:extLst>
              </p:cNvPr>
              <p:cNvSpPr>
                <a:spLocks noChangeArrowheads="1"/>
              </p:cNvSpPr>
              <p:nvPr/>
            </p:nvSpPr>
            <p:spPr bwMode="auto">
              <a:xfrm>
                <a:off x="2784" y="321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92" name="Rectangle 40">
                <a:extLst>
                  <a:ext uri="{FF2B5EF4-FFF2-40B4-BE49-F238E27FC236}">
                    <a16:creationId xmlns:a16="http://schemas.microsoft.com/office/drawing/2014/main" id="{6C5D1B81-D49F-4FAE-A9DD-7A8D63F14DD9}"/>
                  </a:ext>
                </a:extLst>
              </p:cNvPr>
              <p:cNvSpPr>
                <a:spLocks noChangeArrowheads="1"/>
              </p:cNvSpPr>
              <p:nvPr/>
            </p:nvSpPr>
            <p:spPr bwMode="auto">
              <a:xfrm>
                <a:off x="2784" y="374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793" name="Rectangle 41">
                <a:extLst>
                  <a:ext uri="{FF2B5EF4-FFF2-40B4-BE49-F238E27FC236}">
                    <a16:creationId xmlns:a16="http://schemas.microsoft.com/office/drawing/2014/main" id="{1CAAAD7E-302F-465B-AAE5-49F68C41450E}"/>
                  </a:ext>
                </a:extLst>
              </p:cNvPr>
              <p:cNvSpPr>
                <a:spLocks noChangeArrowheads="1"/>
              </p:cNvSpPr>
              <p:nvPr/>
            </p:nvSpPr>
            <p:spPr bwMode="auto">
              <a:xfrm>
                <a:off x="2784"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FIQ</a:t>
                </a:r>
              </a:p>
            </p:txBody>
          </p:sp>
          <p:sp>
            <p:nvSpPr>
              <p:cNvPr id="21794" name="Rectangle 42">
                <a:extLst>
                  <a:ext uri="{FF2B5EF4-FFF2-40B4-BE49-F238E27FC236}">
                    <a16:creationId xmlns:a16="http://schemas.microsoft.com/office/drawing/2014/main" id="{51964D78-CB06-444B-9A44-E9CC8C2E5564}"/>
                  </a:ext>
                </a:extLst>
              </p:cNvPr>
              <p:cNvSpPr>
                <a:spLocks noChangeArrowheads="1"/>
              </p:cNvSpPr>
              <p:nvPr/>
            </p:nvSpPr>
            <p:spPr bwMode="auto">
              <a:xfrm>
                <a:off x="33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IRQ</a:t>
                </a:r>
              </a:p>
            </p:txBody>
          </p:sp>
          <p:sp>
            <p:nvSpPr>
              <p:cNvPr id="21795" name="Rectangle 43">
                <a:extLst>
                  <a:ext uri="{FF2B5EF4-FFF2-40B4-BE49-F238E27FC236}">
                    <a16:creationId xmlns:a16="http://schemas.microsoft.com/office/drawing/2014/main" id="{02CECD52-1647-476E-90EA-83E17114EE9C}"/>
                  </a:ext>
                </a:extLst>
              </p:cNvPr>
              <p:cNvSpPr>
                <a:spLocks noChangeArrowheads="1"/>
              </p:cNvSpPr>
              <p:nvPr/>
            </p:nvSpPr>
            <p:spPr bwMode="auto">
              <a:xfrm>
                <a:off x="3936"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SVC</a:t>
                </a:r>
              </a:p>
            </p:txBody>
          </p:sp>
          <p:sp>
            <p:nvSpPr>
              <p:cNvPr id="21796" name="Rectangle 44">
                <a:extLst>
                  <a:ext uri="{FF2B5EF4-FFF2-40B4-BE49-F238E27FC236}">
                    <a16:creationId xmlns:a16="http://schemas.microsoft.com/office/drawing/2014/main" id="{63A4085A-4CE5-4BD8-8087-4486A98A63BE}"/>
                  </a:ext>
                </a:extLst>
              </p:cNvPr>
              <p:cNvSpPr>
                <a:spLocks noChangeArrowheads="1"/>
              </p:cNvSpPr>
              <p:nvPr/>
            </p:nvSpPr>
            <p:spPr bwMode="auto">
              <a:xfrm>
                <a:off x="4512"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1200"/>
                  <a:t>Undef</a:t>
                </a:r>
              </a:p>
            </p:txBody>
          </p:sp>
          <p:sp>
            <p:nvSpPr>
              <p:cNvPr id="21797" name="Rectangle 45">
                <a:extLst>
                  <a:ext uri="{FF2B5EF4-FFF2-40B4-BE49-F238E27FC236}">
                    <a16:creationId xmlns:a16="http://schemas.microsoft.com/office/drawing/2014/main" id="{30F31701-DB13-4BCD-86D7-0E9A68C32F96}"/>
                  </a:ext>
                </a:extLst>
              </p:cNvPr>
              <p:cNvSpPr>
                <a:spLocks noChangeArrowheads="1"/>
              </p:cNvSpPr>
              <p:nvPr/>
            </p:nvSpPr>
            <p:spPr bwMode="auto">
              <a:xfrm>
                <a:off x="5040"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Abort</a:t>
                </a:r>
              </a:p>
            </p:txBody>
          </p:sp>
          <p:sp>
            <p:nvSpPr>
              <p:cNvPr id="21798" name="Rectangle 46">
                <a:extLst>
                  <a:ext uri="{FF2B5EF4-FFF2-40B4-BE49-F238E27FC236}">
                    <a16:creationId xmlns:a16="http://schemas.microsoft.com/office/drawing/2014/main" id="{42D117F7-CC85-4EF1-929E-7CCF18FA31BC}"/>
                  </a:ext>
                </a:extLst>
              </p:cNvPr>
              <p:cNvSpPr>
                <a:spLocks noChangeArrowheads="1"/>
              </p:cNvSpPr>
              <p:nvPr/>
            </p:nvSpPr>
            <p:spPr bwMode="auto">
              <a:xfrm>
                <a:off x="0" y="1226"/>
                <a:ext cx="9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User Mode</a:t>
                </a:r>
              </a:p>
            </p:txBody>
          </p:sp>
          <p:sp>
            <p:nvSpPr>
              <p:cNvPr id="21799" name="Rectangle 47">
                <a:extLst>
                  <a:ext uri="{FF2B5EF4-FFF2-40B4-BE49-F238E27FC236}">
                    <a16:creationId xmlns:a16="http://schemas.microsoft.com/office/drawing/2014/main" id="{327D8A58-7A0F-4415-8434-12DADB03C2E4}"/>
                  </a:ext>
                </a:extLst>
              </p:cNvPr>
              <p:cNvSpPr>
                <a:spLocks noChangeArrowheads="1"/>
              </p:cNvSpPr>
              <p:nvPr/>
            </p:nvSpPr>
            <p:spPr bwMode="auto">
              <a:xfrm>
                <a:off x="1008" y="12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r0</a:t>
                </a:r>
              </a:p>
            </p:txBody>
          </p:sp>
          <p:sp>
            <p:nvSpPr>
              <p:cNvPr id="21800" name="Rectangle 48">
                <a:extLst>
                  <a:ext uri="{FF2B5EF4-FFF2-40B4-BE49-F238E27FC236}">
                    <a16:creationId xmlns:a16="http://schemas.microsoft.com/office/drawing/2014/main" id="{6528E2BB-9A9D-4ED9-ADEE-7EE93EEA09BB}"/>
                  </a:ext>
                </a:extLst>
              </p:cNvPr>
              <p:cNvSpPr>
                <a:spLocks noChangeArrowheads="1"/>
              </p:cNvSpPr>
              <p:nvPr/>
            </p:nvSpPr>
            <p:spPr bwMode="auto">
              <a:xfrm>
                <a:off x="1008" y="134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a:t>
                </a:r>
              </a:p>
            </p:txBody>
          </p:sp>
          <p:sp>
            <p:nvSpPr>
              <p:cNvPr id="21801" name="Rectangle 49">
                <a:extLst>
                  <a:ext uri="{FF2B5EF4-FFF2-40B4-BE49-F238E27FC236}">
                    <a16:creationId xmlns:a16="http://schemas.microsoft.com/office/drawing/2014/main" id="{2D75135F-25D0-4F84-AF5D-F91579402069}"/>
                  </a:ext>
                </a:extLst>
              </p:cNvPr>
              <p:cNvSpPr>
                <a:spLocks noChangeArrowheads="1"/>
              </p:cNvSpPr>
              <p:nvPr/>
            </p:nvSpPr>
            <p:spPr bwMode="auto">
              <a:xfrm>
                <a:off x="1008" y="148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r2</a:t>
                </a:r>
              </a:p>
            </p:txBody>
          </p:sp>
          <p:sp>
            <p:nvSpPr>
              <p:cNvPr id="21802" name="Rectangle 50">
                <a:extLst>
                  <a:ext uri="{FF2B5EF4-FFF2-40B4-BE49-F238E27FC236}">
                    <a16:creationId xmlns:a16="http://schemas.microsoft.com/office/drawing/2014/main" id="{53E164C2-DFB2-4EFA-9506-8B0B22B8D254}"/>
                  </a:ext>
                </a:extLst>
              </p:cNvPr>
              <p:cNvSpPr>
                <a:spLocks noChangeArrowheads="1"/>
              </p:cNvSpPr>
              <p:nvPr/>
            </p:nvSpPr>
            <p:spPr bwMode="auto">
              <a:xfrm>
                <a:off x="1008" y="163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r3</a:t>
                </a:r>
              </a:p>
            </p:txBody>
          </p:sp>
          <p:sp>
            <p:nvSpPr>
              <p:cNvPr id="21803" name="Rectangle 51">
                <a:extLst>
                  <a:ext uri="{FF2B5EF4-FFF2-40B4-BE49-F238E27FC236}">
                    <a16:creationId xmlns:a16="http://schemas.microsoft.com/office/drawing/2014/main" id="{BFDB660B-C835-495A-B1D9-D969A3E9ABE6}"/>
                  </a:ext>
                </a:extLst>
              </p:cNvPr>
              <p:cNvSpPr>
                <a:spLocks noChangeArrowheads="1"/>
              </p:cNvSpPr>
              <p:nvPr/>
            </p:nvSpPr>
            <p:spPr bwMode="auto">
              <a:xfrm>
                <a:off x="1008" y="177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r4</a:t>
                </a:r>
              </a:p>
            </p:txBody>
          </p:sp>
          <p:sp>
            <p:nvSpPr>
              <p:cNvPr id="21804" name="Rectangle 52">
                <a:extLst>
                  <a:ext uri="{FF2B5EF4-FFF2-40B4-BE49-F238E27FC236}">
                    <a16:creationId xmlns:a16="http://schemas.microsoft.com/office/drawing/2014/main" id="{8FDA3113-A0CB-4DB8-BFD0-89CA58696B97}"/>
                  </a:ext>
                </a:extLst>
              </p:cNvPr>
              <p:cNvSpPr>
                <a:spLocks noChangeArrowheads="1"/>
              </p:cNvSpPr>
              <p:nvPr/>
            </p:nvSpPr>
            <p:spPr bwMode="auto">
              <a:xfrm>
                <a:off x="1008" y="192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r5</a:t>
                </a:r>
              </a:p>
            </p:txBody>
          </p:sp>
          <p:sp>
            <p:nvSpPr>
              <p:cNvPr id="21805" name="Rectangle 53">
                <a:extLst>
                  <a:ext uri="{FF2B5EF4-FFF2-40B4-BE49-F238E27FC236}">
                    <a16:creationId xmlns:a16="http://schemas.microsoft.com/office/drawing/2014/main" id="{00385E06-A6C8-4C24-8F17-7B411CD79287}"/>
                  </a:ext>
                </a:extLst>
              </p:cNvPr>
              <p:cNvSpPr>
                <a:spLocks noChangeArrowheads="1"/>
              </p:cNvSpPr>
              <p:nvPr/>
            </p:nvSpPr>
            <p:spPr bwMode="auto">
              <a:xfrm>
                <a:off x="1008" y="206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r6</a:t>
                </a:r>
              </a:p>
            </p:txBody>
          </p:sp>
          <p:sp>
            <p:nvSpPr>
              <p:cNvPr id="21806" name="Rectangle 54">
                <a:extLst>
                  <a:ext uri="{FF2B5EF4-FFF2-40B4-BE49-F238E27FC236}">
                    <a16:creationId xmlns:a16="http://schemas.microsoft.com/office/drawing/2014/main" id="{101E6AD0-DE0E-4F6D-BB79-551A2A1B2604}"/>
                  </a:ext>
                </a:extLst>
              </p:cNvPr>
              <p:cNvSpPr>
                <a:spLocks noChangeArrowheads="1"/>
              </p:cNvSpPr>
              <p:nvPr/>
            </p:nvSpPr>
            <p:spPr bwMode="auto">
              <a:xfrm>
                <a:off x="1008" y="220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r7</a:t>
                </a:r>
              </a:p>
            </p:txBody>
          </p:sp>
          <p:sp>
            <p:nvSpPr>
              <p:cNvPr id="21807" name="Rectangle 55">
                <a:extLst>
                  <a:ext uri="{FF2B5EF4-FFF2-40B4-BE49-F238E27FC236}">
                    <a16:creationId xmlns:a16="http://schemas.microsoft.com/office/drawing/2014/main" id="{6498CBCE-65D4-4BFE-B373-16642C8A9545}"/>
                  </a:ext>
                </a:extLst>
              </p:cNvPr>
              <p:cNvSpPr>
                <a:spLocks noChangeArrowheads="1"/>
              </p:cNvSpPr>
              <p:nvPr/>
            </p:nvSpPr>
            <p:spPr bwMode="auto">
              <a:xfrm>
                <a:off x="1008" y="235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808" name="Rectangle 56">
                <a:extLst>
                  <a:ext uri="{FF2B5EF4-FFF2-40B4-BE49-F238E27FC236}">
                    <a16:creationId xmlns:a16="http://schemas.microsoft.com/office/drawing/2014/main" id="{98CCB303-DF0A-4184-B5BD-D41BD8ECBAB4}"/>
                  </a:ext>
                </a:extLst>
              </p:cNvPr>
              <p:cNvSpPr>
                <a:spLocks noChangeArrowheads="1"/>
              </p:cNvSpPr>
              <p:nvPr/>
            </p:nvSpPr>
            <p:spPr bwMode="auto">
              <a:xfrm>
                <a:off x="1008" y="249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809" name="Rectangle 57">
                <a:extLst>
                  <a:ext uri="{FF2B5EF4-FFF2-40B4-BE49-F238E27FC236}">
                    <a16:creationId xmlns:a16="http://schemas.microsoft.com/office/drawing/2014/main" id="{07F8FB2C-9766-43A6-A2C0-3A425BA3CC2B}"/>
                  </a:ext>
                </a:extLst>
              </p:cNvPr>
              <p:cNvSpPr>
                <a:spLocks noChangeArrowheads="1"/>
              </p:cNvSpPr>
              <p:nvPr/>
            </p:nvSpPr>
            <p:spPr bwMode="auto">
              <a:xfrm>
                <a:off x="1008" y="264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810" name="Rectangle 58">
                <a:extLst>
                  <a:ext uri="{FF2B5EF4-FFF2-40B4-BE49-F238E27FC236}">
                    <a16:creationId xmlns:a16="http://schemas.microsoft.com/office/drawing/2014/main" id="{3EC9C757-57FB-4F7E-8FD7-012B194DBA68}"/>
                  </a:ext>
                </a:extLst>
              </p:cNvPr>
              <p:cNvSpPr>
                <a:spLocks noChangeArrowheads="1"/>
              </p:cNvSpPr>
              <p:nvPr/>
            </p:nvSpPr>
            <p:spPr bwMode="auto">
              <a:xfrm>
                <a:off x="1008" y="278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811" name="Rectangle 59">
                <a:extLst>
                  <a:ext uri="{FF2B5EF4-FFF2-40B4-BE49-F238E27FC236}">
                    <a16:creationId xmlns:a16="http://schemas.microsoft.com/office/drawing/2014/main" id="{EE0ABA49-55F3-4076-BBFC-E6B5BF5CFA1F}"/>
                  </a:ext>
                </a:extLst>
              </p:cNvPr>
              <p:cNvSpPr>
                <a:spLocks noChangeArrowheads="1"/>
              </p:cNvSpPr>
              <p:nvPr/>
            </p:nvSpPr>
            <p:spPr bwMode="auto">
              <a:xfrm>
                <a:off x="1008" y="292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812" name="Rectangle 60">
                <a:extLst>
                  <a:ext uri="{FF2B5EF4-FFF2-40B4-BE49-F238E27FC236}">
                    <a16:creationId xmlns:a16="http://schemas.microsoft.com/office/drawing/2014/main" id="{51826D69-A629-49C5-B736-E3814B0D909E}"/>
                  </a:ext>
                </a:extLst>
              </p:cNvPr>
              <p:cNvSpPr>
                <a:spLocks noChangeArrowheads="1"/>
              </p:cNvSpPr>
              <p:nvPr/>
            </p:nvSpPr>
            <p:spPr bwMode="auto">
              <a:xfrm>
                <a:off x="1008" y="307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813" name="Rectangle 61">
                <a:extLst>
                  <a:ext uri="{FF2B5EF4-FFF2-40B4-BE49-F238E27FC236}">
                    <a16:creationId xmlns:a16="http://schemas.microsoft.com/office/drawing/2014/main" id="{E0C6B625-C0BC-4218-8B6D-E75E1CBCEA55}"/>
                  </a:ext>
                </a:extLst>
              </p:cNvPr>
              <p:cNvSpPr>
                <a:spLocks noChangeArrowheads="1"/>
              </p:cNvSpPr>
              <p:nvPr/>
            </p:nvSpPr>
            <p:spPr bwMode="auto">
              <a:xfrm>
                <a:off x="1008" y="321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814" name="Rectangle 62">
                <a:extLst>
                  <a:ext uri="{FF2B5EF4-FFF2-40B4-BE49-F238E27FC236}">
                    <a16:creationId xmlns:a16="http://schemas.microsoft.com/office/drawing/2014/main" id="{7A1B6157-B7B2-46CE-B924-7EE78D35E573}"/>
                  </a:ext>
                </a:extLst>
              </p:cNvPr>
              <p:cNvSpPr>
                <a:spLocks noChangeArrowheads="1"/>
              </p:cNvSpPr>
              <p:nvPr/>
            </p:nvSpPr>
            <p:spPr bwMode="auto">
              <a:xfrm>
                <a:off x="1008" y="336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r15 (pc)</a:t>
                </a:r>
              </a:p>
            </p:txBody>
          </p:sp>
          <p:sp>
            <p:nvSpPr>
              <p:cNvPr id="21815" name="Rectangle 63">
                <a:extLst>
                  <a:ext uri="{FF2B5EF4-FFF2-40B4-BE49-F238E27FC236}">
                    <a16:creationId xmlns:a16="http://schemas.microsoft.com/office/drawing/2014/main" id="{FC3D0506-E7E3-4BFC-8E90-D3FDFA3F6D1D}"/>
                  </a:ext>
                </a:extLst>
              </p:cNvPr>
              <p:cNvSpPr>
                <a:spLocks noChangeArrowheads="1"/>
              </p:cNvSpPr>
              <p:nvPr/>
            </p:nvSpPr>
            <p:spPr bwMode="auto">
              <a:xfrm>
                <a:off x="1008" y="36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cpsr</a:t>
                </a:r>
              </a:p>
            </p:txBody>
          </p:sp>
          <p:sp>
            <p:nvSpPr>
              <p:cNvPr id="21816" name="Rectangle 64">
                <a:extLst>
                  <a:ext uri="{FF2B5EF4-FFF2-40B4-BE49-F238E27FC236}">
                    <a16:creationId xmlns:a16="http://schemas.microsoft.com/office/drawing/2014/main" id="{FA47A7EE-2CD6-4556-B988-2A1B6068BCE7}"/>
                  </a:ext>
                </a:extLst>
              </p:cNvPr>
              <p:cNvSpPr>
                <a:spLocks noChangeArrowheads="1"/>
              </p:cNvSpPr>
              <p:nvPr/>
            </p:nvSpPr>
            <p:spPr bwMode="auto">
              <a:xfrm>
                <a:off x="4512" y="3072"/>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817" name="Rectangle 65">
                <a:extLst>
                  <a:ext uri="{FF2B5EF4-FFF2-40B4-BE49-F238E27FC236}">
                    <a16:creationId xmlns:a16="http://schemas.microsoft.com/office/drawing/2014/main" id="{DA0116B4-F1BC-4627-8BE7-AEB9289FB11A}"/>
                  </a:ext>
                </a:extLst>
              </p:cNvPr>
              <p:cNvSpPr>
                <a:spLocks noChangeArrowheads="1"/>
              </p:cNvSpPr>
              <p:nvPr/>
            </p:nvSpPr>
            <p:spPr bwMode="auto">
              <a:xfrm>
                <a:off x="4512" y="3216"/>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818" name="Rectangle 66">
                <a:extLst>
                  <a:ext uri="{FF2B5EF4-FFF2-40B4-BE49-F238E27FC236}">
                    <a16:creationId xmlns:a16="http://schemas.microsoft.com/office/drawing/2014/main" id="{4C1D4F68-CC2C-4116-BED5-15CA3728F9A5}"/>
                  </a:ext>
                </a:extLst>
              </p:cNvPr>
              <p:cNvSpPr>
                <a:spLocks noChangeArrowheads="1"/>
              </p:cNvSpPr>
              <p:nvPr/>
            </p:nvSpPr>
            <p:spPr bwMode="auto">
              <a:xfrm>
                <a:off x="4512" y="3744"/>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819" name="Rectangle 67">
                <a:extLst>
                  <a:ext uri="{FF2B5EF4-FFF2-40B4-BE49-F238E27FC236}">
                    <a16:creationId xmlns:a16="http://schemas.microsoft.com/office/drawing/2014/main" id="{A1B9CEB4-FC65-4C17-A628-9BD090FBEFB2}"/>
                  </a:ext>
                </a:extLst>
              </p:cNvPr>
              <p:cNvSpPr>
                <a:spLocks noChangeArrowheads="1"/>
              </p:cNvSpPr>
              <p:nvPr/>
            </p:nvSpPr>
            <p:spPr bwMode="auto">
              <a:xfrm>
                <a:off x="3360" y="3072"/>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820" name="Rectangle 68">
                <a:extLst>
                  <a:ext uri="{FF2B5EF4-FFF2-40B4-BE49-F238E27FC236}">
                    <a16:creationId xmlns:a16="http://schemas.microsoft.com/office/drawing/2014/main" id="{E856F77A-4A4C-4000-892E-5A76EDBB9BA0}"/>
                  </a:ext>
                </a:extLst>
              </p:cNvPr>
              <p:cNvSpPr>
                <a:spLocks noChangeArrowheads="1"/>
              </p:cNvSpPr>
              <p:nvPr/>
            </p:nvSpPr>
            <p:spPr bwMode="auto">
              <a:xfrm>
                <a:off x="3360" y="3216"/>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821" name="Rectangle 69">
                <a:extLst>
                  <a:ext uri="{FF2B5EF4-FFF2-40B4-BE49-F238E27FC236}">
                    <a16:creationId xmlns:a16="http://schemas.microsoft.com/office/drawing/2014/main" id="{3354663E-8B51-4043-8E37-FF7D6D452EE5}"/>
                  </a:ext>
                </a:extLst>
              </p:cNvPr>
              <p:cNvSpPr>
                <a:spLocks noChangeArrowheads="1"/>
              </p:cNvSpPr>
              <p:nvPr/>
            </p:nvSpPr>
            <p:spPr bwMode="auto">
              <a:xfrm>
                <a:off x="3360" y="3744"/>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822" name="Rectangle 70">
                <a:extLst>
                  <a:ext uri="{FF2B5EF4-FFF2-40B4-BE49-F238E27FC236}">
                    <a16:creationId xmlns:a16="http://schemas.microsoft.com/office/drawing/2014/main" id="{FBD2D7B8-2249-4CE5-905B-457B5BDD933D}"/>
                  </a:ext>
                </a:extLst>
              </p:cNvPr>
              <p:cNvSpPr>
                <a:spLocks noChangeArrowheads="1"/>
              </p:cNvSpPr>
              <p:nvPr/>
            </p:nvSpPr>
            <p:spPr bwMode="auto">
              <a:xfrm>
                <a:off x="3936" y="3072"/>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823" name="Rectangle 71">
                <a:extLst>
                  <a:ext uri="{FF2B5EF4-FFF2-40B4-BE49-F238E27FC236}">
                    <a16:creationId xmlns:a16="http://schemas.microsoft.com/office/drawing/2014/main" id="{A1079A60-EDC1-4D85-A72D-82E846DA93D1}"/>
                  </a:ext>
                </a:extLst>
              </p:cNvPr>
              <p:cNvSpPr>
                <a:spLocks noChangeArrowheads="1"/>
              </p:cNvSpPr>
              <p:nvPr/>
            </p:nvSpPr>
            <p:spPr bwMode="auto">
              <a:xfrm>
                <a:off x="3936" y="3216"/>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824" name="Rectangle 72">
                <a:extLst>
                  <a:ext uri="{FF2B5EF4-FFF2-40B4-BE49-F238E27FC236}">
                    <a16:creationId xmlns:a16="http://schemas.microsoft.com/office/drawing/2014/main" id="{8E96B7E9-B4F1-4F7A-9574-2C96CE388F0A}"/>
                  </a:ext>
                </a:extLst>
              </p:cNvPr>
              <p:cNvSpPr>
                <a:spLocks noChangeArrowheads="1"/>
              </p:cNvSpPr>
              <p:nvPr/>
            </p:nvSpPr>
            <p:spPr bwMode="auto">
              <a:xfrm>
                <a:off x="3936" y="3744"/>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825" name="Rectangle 73">
                <a:extLst>
                  <a:ext uri="{FF2B5EF4-FFF2-40B4-BE49-F238E27FC236}">
                    <a16:creationId xmlns:a16="http://schemas.microsoft.com/office/drawing/2014/main" id="{AEFDE5B4-EFB4-4DAF-B760-88516E2F82A2}"/>
                  </a:ext>
                </a:extLst>
              </p:cNvPr>
              <p:cNvSpPr>
                <a:spLocks noChangeArrowheads="1"/>
              </p:cNvSpPr>
              <p:nvPr/>
            </p:nvSpPr>
            <p:spPr bwMode="auto">
              <a:xfrm>
                <a:off x="5088" y="3072"/>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latin typeface="Courier New" panose="02070309020205020404" pitchFamily="49" charset="0"/>
                  </a:rPr>
                  <a:t>r13 (sp)</a:t>
                </a:r>
              </a:p>
            </p:txBody>
          </p:sp>
          <p:sp>
            <p:nvSpPr>
              <p:cNvPr id="21826" name="Rectangle 74">
                <a:extLst>
                  <a:ext uri="{FF2B5EF4-FFF2-40B4-BE49-F238E27FC236}">
                    <a16:creationId xmlns:a16="http://schemas.microsoft.com/office/drawing/2014/main" id="{6559860A-B696-45AA-968F-0ADFBDAC48FC}"/>
                  </a:ext>
                </a:extLst>
              </p:cNvPr>
              <p:cNvSpPr>
                <a:spLocks noChangeArrowheads="1"/>
              </p:cNvSpPr>
              <p:nvPr/>
            </p:nvSpPr>
            <p:spPr bwMode="auto">
              <a:xfrm>
                <a:off x="5088" y="3216"/>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r14 (lr)</a:t>
                </a:r>
              </a:p>
            </p:txBody>
          </p:sp>
          <p:sp>
            <p:nvSpPr>
              <p:cNvPr id="21827" name="Rectangle 75">
                <a:extLst>
                  <a:ext uri="{FF2B5EF4-FFF2-40B4-BE49-F238E27FC236}">
                    <a16:creationId xmlns:a16="http://schemas.microsoft.com/office/drawing/2014/main" id="{D84FF18A-C7EE-4439-A5E3-5D5376A3647A}"/>
                  </a:ext>
                </a:extLst>
              </p:cNvPr>
              <p:cNvSpPr>
                <a:spLocks noChangeArrowheads="1"/>
              </p:cNvSpPr>
              <p:nvPr/>
            </p:nvSpPr>
            <p:spPr bwMode="auto">
              <a:xfrm>
                <a:off x="5088" y="3744"/>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spsr</a:t>
                </a:r>
              </a:p>
            </p:txBody>
          </p:sp>
          <p:sp>
            <p:nvSpPr>
              <p:cNvPr id="21828" name="Rectangle 76">
                <a:extLst>
                  <a:ext uri="{FF2B5EF4-FFF2-40B4-BE49-F238E27FC236}">
                    <a16:creationId xmlns:a16="http://schemas.microsoft.com/office/drawing/2014/main" id="{317772B1-E104-495F-B9B8-A3E39E0AD38F}"/>
                  </a:ext>
                </a:extLst>
              </p:cNvPr>
              <p:cNvSpPr>
                <a:spLocks noChangeArrowheads="1"/>
              </p:cNvSpPr>
              <p:nvPr/>
            </p:nvSpPr>
            <p:spPr bwMode="auto">
              <a:xfrm>
                <a:off x="2784" y="235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829" name="Rectangle 77">
                <a:extLst>
                  <a:ext uri="{FF2B5EF4-FFF2-40B4-BE49-F238E27FC236}">
                    <a16:creationId xmlns:a16="http://schemas.microsoft.com/office/drawing/2014/main" id="{F9CA9161-B6DB-469D-A586-1AA84CE8FFFE}"/>
                  </a:ext>
                </a:extLst>
              </p:cNvPr>
              <p:cNvSpPr>
                <a:spLocks noChangeArrowheads="1"/>
              </p:cNvSpPr>
              <p:nvPr/>
            </p:nvSpPr>
            <p:spPr bwMode="auto">
              <a:xfrm>
                <a:off x="2784" y="249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830" name="Rectangle 78">
                <a:extLst>
                  <a:ext uri="{FF2B5EF4-FFF2-40B4-BE49-F238E27FC236}">
                    <a16:creationId xmlns:a16="http://schemas.microsoft.com/office/drawing/2014/main" id="{EB6A9C0D-1FBD-4507-B68D-1135B2B24648}"/>
                  </a:ext>
                </a:extLst>
              </p:cNvPr>
              <p:cNvSpPr>
                <a:spLocks noChangeArrowheads="1"/>
              </p:cNvSpPr>
              <p:nvPr/>
            </p:nvSpPr>
            <p:spPr bwMode="auto">
              <a:xfrm>
                <a:off x="2784" y="2640"/>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831" name="Rectangle 79">
                <a:extLst>
                  <a:ext uri="{FF2B5EF4-FFF2-40B4-BE49-F238E27FC236}">
                    <a16:creationId xmlns:a16="http://schemas.microsoft.com/office/drawing/2014/main" id="{D01DC17A-8BB9-4A1D-BD6D-BAD723AFFA71}"/>
                  </a:ext>
                </a:extLst>
              </p:cNvPr>
              <p:cNvSpPr>
                <a:spLocks noChangeArrowheads="1"/>
              </p:cNvSpPr>
              <p:nvPr/>
            </p:nvSpPr>
            <p:spPr bwMode="auto">
              <a:xfrm>
                <a:off x="2784" y="278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832" name="Rectangle 80">
                <a:extLst>
                  <a:ext uri="{FF2B5EF4-FFF2-40B4-BE49-F238E27FC236}">
                    <a16:creationId xmlns:a16="http://schemas.microsoft.com/office/drawing/2014/main" id="{CF4D5C3F-A6C1-46B5-BDE6-A4A49519DED6}"/>
                  </a:ext>
                </a:extLst>
              </p:cNvPr>
              <p:cNvSpPr>
                <a:spLocks noChangeArrowheads="1"/>
              </p:cNvSpPr>
              <p:nvPr/>
            </p:nvSpPr>
            <p:spPr bwMode="auto">
              <a:xfrm>
                <a:off x="2784" y="2928"/>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833" name="Rectangle 81">
                <a:extLst>
                  <a:ext uri="{FF2B5EF4-FFF2-40B4-BE49-F238E27FC236}">
                    <a16:creationId xmlns:a16="http://schemas.microsoft.com/office/drawing/2014/main" id="{21983EE9-3B67-49EA-808A-8B319187D82E}"/>
                  </a:ext>
                </a:extLst>
              </p:cNvPr>
              <p:cNvSpPr>
                <a:spLocks noChangeArrowheads="1"/>
              </p:cNvSpPr>
              <p:nvPr/>
            </p:nvSpPr>
            <p:spPr bwMode="auto">
              <a:xfrm>
                <a:off x="2784" y="307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834" name="Rectangle 82">
                <a:extLst>
                  <a:ext uri="{FF2B5EF4-FFF2-40B4-BE49-F238E27FC236}">
                    <a16:creationId xmlns:a16="http://schemas.microsoft.com/office/drawing/2014/main" id="{3295A539-1326-4945-9F00-455D2EB37763}"/>
                  </a:ext>
                </a:extLst>
              </p:cNvPr>
              <p:cNvSpPr>
                <a:spLocks noChangeArrowheads="1"/>
              </p:cNvSpPr>
              <p:nvPr/>
            </p:nvSpPr>
            <p:spPr bwMode="auto">
              <a:xfrm>
                <a:off x="2784" y="321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835" name="Rectangle 83">
                <a:extLst>
                  <a:ext uri="{FF2B5EF4-FFF2-40B4-BE49-F238E27FC236}">
                    <a16:creationId xmlns:a16="http://schemas.microsoft.com/office/drawing/2014/main" id="{C1063E43-0F6B-4D73-AD7F-FF963AEC8D61}"/>
                  </a:ext>
                </a:extLst>
              </p:cNvPr>
              <p:cNvSpPr>
                <a:spLocks noChangeArrowheads="1"/>
              </p:cNvSpPr>
              <p:nvPr/>
            </p:nvSpPr>
            <p:spPr bwMode="auto">
              <a:xfrm>
                <a:off x="2784" y="374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836" name="Rectangle 84">
                <a:extLst>
                  <a:ext uri="{FF2B5EF4-FFF2-40B4-BE49-F238E27FC236}">
                    <a16:creationId xmlns:a16="http://schemas.microsoft.com/office/drawing/2014/main" id="{CE6F16E2-708E-4AD7-B12D-084DF8DF9A29}"/>
                  </a:ext>
                </a:extLst>
              </p:cNvPr>
              <p:cNvSpPr>
                <a:spLocks noChangeArrowheads="1"/>
              </p:cNvSpPr>
              <p:nvPr/>
            </p:nvSpPr>
            <p:spPr bwMode="auto">
              <a:xfrm>
                <a:off x="288" y="899"/>
                <a:ext cx="2112" cy="254"/>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Current Visible Registers</a:t>
                </a:r>
              </a:p>
            </p:txBody>
          </p:sp>
          <p:sp>
            <p:nvSpPr>
              <p:cNvPr id="21837" name="Rectangle 85">
                <a:extLst>
                  <a:ext uri="{FF2B5EF4-FFF2-40B4-BE49-F238E27FC236}">
                    <a16:creationId xmlns:a16="http://schemas.microsoft.com/office/drawing/2014/main" id="{D9DB0CAA-ECEE-4CBF-A917-398C17B08B8E}"/>
                  </a:ext>
                </a:extLst>
              </p:cNvPr>
              <p:cNvSpPr>
                <a:spLocks noChangeArrowheads="1"/>
              </p:cNvSpPr>
              <p:nvPr/>
            </p:nvSpPr>
            <p:spPr bwMode="auto">
              <a:xfrm>
                <a:off x="3110" y="1578"/>
                <a:ext cx="1920" cy="254"/>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Banked out Registers</a:t>
                </a:r>
              </a:p>
            </p:txBody>
          </p:sp>
          <p:sp>
            <p:nvSpPr>
              <p:cNvPr id="21838" name="Rectangle 86">
                <a:extLst>
                  <a:ext uri="{FF2B5EF4-FFF2-40B4-BE49-F238E27FC236}">
                    <a16:creationId xmlns:a16="http://schemas.microsoft.com/office/drawing/2014/main" id="{4DE90BA2-4944-4EA3-882D-6663A9473144}"/>
                  </a:ext>
                </a:extLst>
              </p:cNvPr>
              <p:cNvSpPr>
                <a:spLocks noChangeArrowheads="1"/>
              </p:cNvSpPr>
              <p:nvPr/>
            </p:nvSpPr>
            <p:spPr bwMode="auto">
              <a:xfrm>
                <a:off x="2784"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FIQ</a:t>
                </a:r>
              </a:p>
            </p:txBody>
          </p:sp>
          <p:sp>
            <p:nvSpPr>
              <p:cNvPr id="21839" name="Rectangle 87">
                <a:extLst>
                  <a:ext uri="{FF2B5EF4-FFF2-40B4-BE49-F238E27FC236}">
                    <a16:creationId xmlns:a16="http://schemas.microsoft.com/office/drawing/2014/main" id="{94CBD50C-244C-48E2-87F3-B3FEB9B35C5E}"/>
                  </a:ext>
                </a:extLst>
              </p:cNvPr>
              <p:cNvSpPr>
                <a:spLocks noChangeArrowheads="1"/>
              </p:cNvSpPr>
              <p:nvPr/>
            </p:nvSpPr>
            <p:spPr bwMode="auto">
              <a:xfrm>
                <a:off x="33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IRQ</a:t>
                </a:r>
              </a:p>
            </p:txBody>
          </p:sp>
          <p:sp>
            <p:nvSpPr>
              <p:cNvPr id="21840" name="Rectangle 88">
                <a:extLst>
                  <a:ext uri="{FF2B5EF4-FFF2-40B4-BE49-F238E27FC236}">
                    <a16:creationId xmlns:a16="http://schemas.microsoft.com/office/drawing/2014/main" id="{5B201A7E-1129-43E9-82D1-AC2BA3807427}"/>
                  </a:ext>
                </a:extLst>
              </p:cNvPr>
              <p:cNvSpPr>
                <a:spLocks noChangeArrowheads="1"/>
              </p:cNvSpPr>
              <p:nvPr/>
            </p:nvSpPr>
            <p:spPr bwMode="auto">
              <a:xfrm>
                <a:off x="3936"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SVC</a:t>
                </a:r>
              </a:p>
            </p:txBody>
          </p:sp>
          <p:sp>
            <p:nvSpPr>
              <p:cNvPr id="21841" name="Rectangle 89">
                <a:extLst>
                  <a:ext uri="{FF2B5EF4-FFF2-40B4-BE49-F238E27FC236}">
                    <a16:creationId xmlns:a16="http://schemas.microsoft.com/office/drawing/2014/main" id="{A138BBD6-C224-42A1-9D5A-5E4452F01116}"/>
                  </a:ext>
                </a:extLst>
              </p:cNvPr>
              <p:cNvSpPr>
                <a:spLocks noChangeArrowheads="1"/>
              </p:cNvSpPr>
              <p:nvPr/>
            </p:nvSpPr>
            <p:spPr bwMode="auto">
              <a:xfrm>
                <a:off x="4512"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1200"/>
                  <a:t>Undef</a:t>
                </a:r>
              </a:p>
            </p:txBody>
          </p:sp>
          <p:sp>
            <p:nvSpPr>
              <p:cNvPr id="21842" name="Rectangle 90">
                <a:extLst>
                  <a:ext uri="{FF2B5EF4-FFF2-40B4-BE49-F238E27FC236}">
                    <a16:creationId xmlns:a16="http://schemas.microsoft.com/office/drawing/2014/main" id="{3D49BFD4-40EC-4E59-8091-3AC2A13E828B}"/>
                  </a:ext>
                </a:extLst>
              </p:cNvPr>
              <p:cNvSpPr>
                <a:spLocks noChangeArrowheads="1"/>
              </p:cNvSpPr>
              <p:nvPr/>
            </p:nvSpPr>
            <p:spPr bwMode="auto">
              <a:xfrm>
                <a:off x="5040"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Abort</a:t>
                </a:r>
              </a:p>
            </p:txBody>
          </p:sp>
        </p:grpSp>
      </p:grpSp>
      <p:grpSp>
        <p:nvGrpSpPr>
          <p:cNvPr id="13403" name="Group 91">
            <a:extLst>
              <a:ext uri="{FF2B5EF4-FFF2-40B4-BE49-F238E27FC236}">
                <a16:creationId xmlns:a16="http://schemas.microsoft.com/office/drawing/2014/main" id="{2C297786-8FBC-428D-A807-DEF44E3AAF06}"/>
              </a:ext>
            </a:extLst>
          </p:cNvPr>
          <p:cNvGrpSpPr>
            <a:grpSpLocks/>
          </p:cNvGrpSpPr>
          <p:nvPr/>
        </p:nvGrpSpPr>
        <p:grpSpPr bwMode="auto">
          <a:xfrm>
            <a:off x="1095375" y="914400"/>
            <a:ext cx="6791325" cy="3771900"/>
            <a:chOff x="-40" y="768"/>
            <a:chExt cx="5704" cy="3168"/>
          </a:xfrm>
        </p:grpSpPr>
        <p:sp>
          <p:nvSpPr>
            <p:cNvPr id="21707" name="Rectangle 92">
              <a:extLst>
                <a:ext uri="{FF2B5EF4-FFF2-40B4-BE49-F238E27FC236}">
                  <a16:creationId xmlns:a16="http://schemas.microsoft.com/office/drawing/2014/main" id="{B0118AE5-053C-42EB-823D-3524FC596098}"/>
                </a:ext>
              </a:extLst>
            </p:cNvPr>
            <p:cNvSpPr>
              <a:spLocks noChangeArrowheads="1"/>
            </p:cNvSpPr>
            <p:nvPr/>
          </p:nvSpPr>
          <p:spPr bwMode="auto">
            <a:xfrm>
              <a:off x="96" y="768"/>
              <a:ext cx="5568" cy="316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grpSp>
          <p:nvGrpSpPr>
            <p:cNvPr id="21708" name="Group 93">
              <a:extLst>
                <a:ext uri="{FF2B5EF4-FFF2-40B4-BE49-F238E27FC236}">
                  <a16:creationId xmlns:a16="http://schemas.microsoft.com/office/drawing/2014/main" id="{0A72D83A-7A4B-42C4-8927-7DEC44157089}"/>
                </a:ext>
              </a:extLst>
            </p:cNvPr>
            <p:cNvGrpSpPr>
              <a:grpSpLocks/>
            </p:cNvGrpSpPr>
            <p:nvPr/>
          </p:nvGrpSpPr>
          <p:grpSpPr bwMode="auto">
            <a:xfrm>
              <a:off x="-40" y="899"/>
              <a:ext cx="5656" cy="2989"/>
              <a:chOff x="-40" y="899"/>
              <a:chExt cx="5656" cy="2989"/>
            </a:xfrm>
          </p:grpSpPr>
          <p:sp>
            <p:nvSpPr>
              <p:cNvPr id="21709" name="Rectangle 94">
                <a:extLst>
                  <a:ext uri="{FF2B5EF4-FFF2-40B4-BE49-F238E27FC236}">
                    <a16:creationId xmlns:a16="http://schemas.microsoft.com/office/drawing/2014/main" id="{D1188C7B-1326-4BF8-B115-AEBCA2CB84EC}"/>
                  </a:ext>
                </a:extLst>
              </p:cNvPr>
              <p:cNvSpPr>
                <a:spLocks noChangeArrowheads="1"/>
              </p:cNvSpPr>
              <p:nvPr/>
            </p:nvSpPr>
            <p:spPr bwMode="auto">
              <a:xfrm>
                <a:off x="1008" y="12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r0</a:t>
                </a:r>
              </a:p>
            </p:txBody>
          </p:sp>
          <p:sp>
            <p:nvSpPr>
              <p:cNvPr id="21710" name="Rectangle 95">
                <a:extLst>
                  <a:ext uri="{FF2B5EF4-FFF2-40B4-BE49-F238E27FC236}">
                    <a16:creationId xmlns:a16="http://schemas.microsoft.com/office/drawing/2014/main" id="{8D47EEBD-ED5B-490A-A15F-00839FA65264}"/>
                  </a:ext>
                </a:extLst>
              </p:cNvPr>
              <p:cNvSpPr>
                <a:spLocks noChangeArrowheads="1"/>
              </p:cNvSpPr>
              <p:nvPr/>
            </p:nvSpPr>
            <p:spPr bwMode="auto">
              <a:xfrm>
                <a:off x="1008" y="134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a:t>
                </a:r>
              </a:p>
            </p:txBody>
          </p:sp>
          <p:sp>
            <p:nvSpPr>
              <p:cNvPr id="21711" name="Rectangle 96">
                <a:extLst>
                  <a:ext uri="{FF2B5EF4-FFF2-40B4-BE49-F238E27FC236}">
                    <a16:creationId xmlns:a16="http://schemas.microsoft.com/office/drawing/2014/main" id="{F4A5F580-AC44-4C46-9F84-46CF9ED5A067}"/>
                  </a:ext>
                </a:extLst>
              </p:cNvPr>
              <p:cNvSpPr>
                <a:spLocks noChangeArrowheads="1"/>
              </p:cNvSpPr>
              <p:nvPr/>
            </p:nvSpPr>
            <p:spPr bwMode="auto">
              <a:xfrm>
                <a:off x="1008" y="148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r2</a:t>
                </a:r>
              </a:p>
            </p:txBody>
          </p:sp>
          <p:sp>
            <p:nvSpPr>
              <p:cNvPr id="21712" name="Rectangle 97">
                <a:extLst>
                  <a:ext uri="{FF2B5EF4-FFF2-40B4-BE49-F238E27FC236}">
                    <a16:creationId xmlns:a16="http://schemas.microsoft.com/office/drawing/2014/main" id="{27088D0E-9C27-4FF0-9FE9-FDEE87173E77}"/>
                  </a:ext>
                </a:extLst>
              </p:cNvPr>
              <p:cNvSpPr>
                <a:spLocks noChangeArrowheads="1"/>
              </p:cNvSpPr>
              <p:nvPr/>
            </p:nvSpPr>
            <p:spPr bwMode="auto">
              <a:xfrm>
                <a:off x="1008" y="163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r3</a:t>
                </a:r>
              </a:p>
            </p:txBody>
          </p:sp>
          <p:sp>
            <p:nvSpPr>
              <p:cNvPr id="21713" name="Rectangle 98">
                <a:extLst>
                  <a:ext uri="{FF2B5EF4-FFF2-40B4-BE49-F238E27FC236}">
                    <a16:creationId xmlns:a16="http://schemas.microsoft.com/office/drawing/2014/main" id="{126E88F6-A165-49C5-AAD9-224A607DFCE9}"/>
                  </a:ext>
                </a:extLst>
              </p:cNvPr>
              <p:cNvSpPr>
                <a:spLocks noChangeArrowheads="1"/>
              </p:cNvSpPr>
              <p:nvPr/>
            </p:nvSpPr>
            <p:spPr bwMode="auto">
              <a:xfrm>
                <a:off x="1008" y="177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r4</a:t>
                </a:r>
              </a:p>
            </p:txBody>
          </p:sp>
          <p:sp>
            <p:nvSpPr>
              <p:cNvPr id="21714" name="Rectangle 99">
                <a:extLst>
                  <a:ext uri="{FF2B5EF4-FFF2-40B4-BE49-F238E27FC236}">
                    <a16:creationId xmlns:a16="http://schemas.microsoft.com/office/drawing/2014/main" id="{7CC6A012-CA63-47FD-A8FF-8E8932395AD4}"/>
                  </a:ext>
                </a:extLst>
              </p:cNvPr>
              <p:cNvSpPr>
                <a:spLocks noChangeArrowheads="1"/>
              </p:cNvSpPr>
              <p:nvPr/>
            </p:nvSpPr>
            <p:spPr bwMode="auto">
              <a:xfrm>
                <a:off x="1008" y="192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r5</a:t>
                </a:r>
              </a:p>
            </p:txBody>
          </p:sp>
          <p:sp>
            <p:nvSpPr>
              <p:cNvPr id="21715" name="Rectangle 100">
                <a:extLst>
                  <a:ext uri="{FF2B5EF4-FFF2-40B4-BE49-F238E27FC236}">
                    <a16:creationId xmlns:a16="http://schemas.microsoft.com/office/drawing/2014/main" id="{06080741-6136-427B-9895-343D4D62BC60}"/>
                  </a:ext>
                </a:extLst>
              </p:cNvPr>
              <p:cNvSpPr>
                <a:spLocks noChangeArrowheads="1"/>
              </p:cNvSpPr>
              <p:nvPr/>
            </p:nvSpPr>
            <p:spPr bwMode="auto">
              <a:xfrm>
                <a:off x="1008" y="206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r6</a:t>
                </a:r>
              </a:p>
            </p:txBody>
          </p:sp>
          <p:sp>
            <p:nvSpPr>
              <p:cNvPr id="21716" name="Rectangle 101">
                <a:extLst>
                  <a:ext uri="{FF2B5EF4-FFF2-40B4-BE49-F238E27FC236}">
                    <a16:creationId xmlns:a16="http://schemas.microsoft.com/office/drawing/2014/main" id="{042BED8A-427D-4857-A811-D5280B134D0C}"/>
                  </a:ext>
                </a:extLst>
              </p:cNvPr>
              <p:cNvSpPr>
                <a:spLocks noChangeArrowheads="1"/>
              </p:cNvSpPr>
              <p:nvPr/>
            </p:nvSpPr>
            <p:spPr bwMode="auto">
              <a:xfrm>
                <a:off x="1008" y="220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r7</a:t>
                </a:r>
              </a:p>
            </p:txBody>
          </p:sp>
          <p:sp>
            <p:nvSpPr>
              <p:cNvPr id="21717" name="Rectangle 102">
                <a:extLst>
                  <a:ext uri="{FF2B5EF4-FFF2-40B4-BE49-F238E27FC236}">
                    <a16:creationId xmlns:a16="http://schemas.microsoft.com/office/drawing/2014/main" id="{423748E1-3446-41C6-94BC-40B3E94F5400}"/>
                  </a:ext>
                </a:extLst>
              </p:cNvPr>
              <p:cNvSpPr>
                <a:spLocks noChangeArrowheads="1"/>
              </p:cNvSpPr>
              <p:nvPr/>
            </p:nvSpPr>
            <p:spPr bwMode="auto">
              <a:xfrm>
                <a:off x="1008" y="336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r15 (pc)</a:t>
                </a:r>
              </a:p>
            </p:txBody>
          </p:sp>
          <p:sp>
            <p:nvSpPr>
              <p:cNvPr id="21718" name="Rectangle 103">
                <a:extLst>
                  <a:ext uri="{FF2B5EF4-FFF2-40B4-BE49-F238E27FC236}">
                    <a16:creationId xmlns:a16="http://schemas.microsoft.com/office/drawing/2014/main" id="{88BB3A19-98A0-41E7-8169-089D1133DA8B}"/>
                  </a:ext>
                </a:extLst>
              </p:cNvPr>
              <p:cNvSpPr>
                <a:spLocks noChangeArrowheads="1"/>
              </p:cNvSpPr>
              <p:nvPr/>
            </p:nvSpPr>
            <p:spPr bwMode="auto">
              <a:xfrm>
                <a:off x="1008" y="36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cpsr</a:t>
                </a:r>
              </a:p>
            </p:txBody>
          </p:sp>
          <p:sp>
            <p:nvSpPr>
              <p:cNvPr id="21719" name="Rectangle 104">
                <a:extLst>
                  <a:ext uri="{FF2B5EF4-FFF2-40B4-BE49-F238E27FC236}">
                    <a16:creationId xmlns:a16="http://schemas.microsoft.com/office/drawing/2014/main" id="{1775D444-054B-4B06-B197-CDA351D4D2A4}"/>
                  </a:ext>
                </a:extLst>
              </p:cNvPr>
              <p:cNvSpPr>
                <a:spLocks noChangeArrowheads="1"/>
              </p:cNvSpPr>
              <p:nvPr/>
            </p:nvSpPr>
            <p:spPr bwMode="auto">
              <a:xfrm>
                <a:off x="4512" y="3072"/>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20" name="Rectangle 105">
                <a:extLst>
                  <a:ext uri="{FF2B5EF4-FFF2-40B4-BE49-F238E27FC236}">
                    <a16:creationId xmlns:a16="http://schemas.microsoft.com/office/drawing/2014/main" id="{625BB49A-B0BB-4748-B9A9-46848AAF47E8}"/>
                  </a:ext>
                </a:extLst>
              </p:cNvPr>
              <p:cNvSpPr>
                <a:spLocks noChangeArrowheads="1"/>
              </p:cNvSpPr>
              <p:nvPr/>
            </p:nvSpPr>
            <p:spPr bwMode="auto">
              <a:xfrm>
                <a:off x="4512" y="3216"/>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21" name="Rectangle 106">
                <a:extLst>
                  <a:ext uri="{FF2B5EF4-FFF2-40B4-BE49-F238E27FC236}">
                    <a16:creationId xmlns:a16="http://schemas.microsoft.com/office/drawing/2014/main" id="{C007D6DE-752F-41E7-A5DC-5D7F0F184490}"/>
                  </a:ext>
                </a:extLst>
              </p:cNvPr>
              <p:cNvSpPr>
                <a:spLocks noChangeArrowheads="1"/>
              </p:cNvSpPr>
              <p:nvPr/>
            </p:nvSpPr>
            <p:spPr bwMode="auto">
              <a:xfrm>
                <a:off x="4512" y="3744"/>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722" name="Rectangle 107">
                <a:extLst>
                  <a:ext uri="{FF2B5EF4-FFF2-40B4-BE49-F238E27FC236}">
                    <a16:creationId xmlns:a16="http://schemas.microsoft.com/office/drawing/2014/main" id="{A3755CD0-8568-4B05-95FB-FDD0F6336B36}"/>
                  </a:ext>
                </a:extLst>
              </p:cNvPr>
              <p:cNvSpPr>
                <a:spLocks noChangeArrowheads="1"/>
              </p:cNvSpPr>
              <p:nvPr/>
            </p:nvSpPr>
            <p:spPr bwMode="auto">
              <a:xfrm>
                <a:off x="3360" y="3072"/>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23" name="Rectangle 108">
                <a:extLst>
                  <a:ext uri="{FF2B5EF4-FFF2-40B4-BE49-F238E27FC236}">
                    <a16:creationId xmlns:a16="http://schemas.microsoft.com/office/drawing/2014/main" id="{F576C6D6-BF4B-4D7F-93A9-0E39B6FCDEBB}"/>
                  </a:ext>
                </a:extLst>
              </p:cNvPr>
              <p:cNvSpPr>
                <a:spLocks noChangeArrowheads="1"/>
              </p:cNvSpPr>
              <p:nvPr/>
            </p:nvSpPr>
            <p:spPr bwMode="auto">
              <a:xfrm>
                <a:off x="3360" y="3216"/>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24" name="Rectangle 109">
                <a:extLst>
                  <a:ext uri="{FF2B5EF4-FFF2-40B4-BE49-F238E27FC236}">
                    <a16:creationId xmlns:a16="http://schemas.microsoft.com/office/drawing/2014/main" id="{56A49D06-3C33-43A3-BD5B-6DA225FE4C69}"/>
                  </a:ext>
                </a:extLst>
              </p:cNvPr>
              <p:cNvSpPr>
                <a:spLocks noChangeArrowheads="1"/>
              </p:cNvSpPr>
              <p:nvPr/>
            </p:nvSpPr>
            <p:spPr bwMode="auto">
              <a:xfrm>
                <a:off x="3360" y="3744"/>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725" name="Rectangle 110">
                <a:extLst>
                  <a:ext uri="{FF2B5EF4-FFF2-40B4-BE49-F238E27FC236}">
                    <a16:creationId xmlns:a16="http://schemas.microsoft.com/office/drawing/2014/main" id="{C99DABC7-D98F-4DC6-9015-B42573139490}"/>
                  </a:ext>
                </a:extLst>
              </p:cNvPr>
              <p:cNvSpPr>
                <a:spLocks noChangeArrowheads="1"/>
              </p:cNvSpPr>
              <p:nvPr/>
            </p:nvSpPr>
            <p:spPr bwMode="auto">
              <a:xfrm>
                <a:off x="3936" y="3072"/>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26" name="Rectangle 111">
                <a:extLst>
                  <a:ext uri="{FF2B5EF4-FFF2-40B4-BE49-F238E27FC236}">
                    <a16:creationId xmlns:a16="http://schemas.microsoft.com/office/drawing/2014/main" id="{2A5357B5-2FA3-4BA4-BBCC-82FEE1030B7D}"/>
                  </a:ext>
                </a:extLst>
              </p:cNvPr>
              <p:cNvSpPr>
                <a:spLocks noChangeArrowheads="1"/>
              </p:cNvSpPr>
              <p:nvPr/>
            </p:nvSpPr>
            <p:spPr bwMode="auto">
              <a:xfrm>
                <a:off x="3936" y="3216"/>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27" name="Rectangle 112">
                <a:extLst>
                  <a:ext uri="{FF2B5EF4-FFF2-40B4-BE49-F238E27FC236}">
                    <a16:creationId xmlns:a16="http://schemas.microsoft.com/office/drawing/2014/main" id="{D53B233F-2A8A-40DF-8B50-246418158ED0}"/>
                  </a:ext>
                </a:extLst>
              </p:cNvPr>
              <p:cNvSpPr>
                <a:spLocks noChangeArrowheads="1"/>
              </p:cNvSpPr>
              <p:nvPr/>
            </p:nvSpPr>
            <p:spPr bwMode="auto">
              <a:xfrm>
                <a:off x="3936" y="3744"/>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728" name="Rectangle 113">
                <a:extLst>
                  <a:ext uri="{FF2B5EF4-FFF2-40B4-BE49-F238E27FC236}">
                    <a16:creationId xmlns:a16="http://schemas.microsoft.com/office/drawing/2014/main" id="{BDE4A33E-199D-4C35-8A6D-4E71AB3567BA}"/>
                  </a:ext>
                </a:extLst>
              </p:cNvPr>
              <p:cNvSpPr>
                <a:spLocks noChangeArrowheads="1"/>
              </p:cNvSpPr>
              <p:nvPr/>
            </p:nvSpPr>
            <p:spPr bwMode="auto">
              <a:xfrm>
                <a:off x="5088" y="3072"/>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latin typeface="Courier New" panose="02070309020205020404" pitchFamily="49" charset="0"/>
                  </a:rPr>
                  <a:t>r13 (sp)</a:t>
                </a:r>
              </a:p>
            </p:txBody>
          </p:sp>
          <p:sp>
            <p:nvSpPr>
              <p:cNvPr id="21729" name="Rectangle 114">
                <a:extLst>
                  <a:ext uri="{FF2B5EF4-FFF2-40B4-BE49-F238E27FC236}">
                    <a16:creationId xmlns:a16="http://schemas.microsoft.com/office/drawing/2014/main" id="{BEE2B3FA-4150-4346-AA61-B835C3437530}"/>
                  </a:ext>
                </a:extLst>
              </p:cNvPr>
              <p:cNvSpPr>
                <a:spLocks noChangeArrowheads="1"/>
              </p:cNvSpPr>
              <p:nvPr/>
            </p:nvSpPr>
            <p:spPr bwMode="auto">
              <a:xfrm>
                <a:off x="5088" y="3216"/>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r14 (lr)</a:t>
                </a:r>
              </a:p>
            </p:txBody>
          </p:sp>
          <p:sp>
            <p:nvSpPr>
              <p:cNvPr id="21730" name="Rectangle 115">
                <a:extLst>
                  <a:ext uri="{FF2B5EF4-FFF2-40B4-BE49-F238E27FC236}">
                    <a16:creationId xmlns:a16="http://schemas.microsoft.com/office/drawing/2014/main" id="{CB021FF1-9CAB-482F-9B87-E50776E463E5}"/>
                  </a:ext>
                </a:extLst>
              </p:cNvPr>
              <p:cNvSpPr>
                <a:spLocks noChangeArrowheads="1"/>
              </p:cNvSpPr>
              <p:nvPr/>
            </p:nvSpPr>
            <p:spPr bwMode="auto">
              <a:xfrm>
                <a:off x="5088" y="3744"/>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spsr</a:t>
                </a:r>
              </a:p>
            </p:txBody>
          </p:sp>
          <p:sp>
            <p:nvSpPr>
              <p:cNvPr id="21731" name="Rectangle 116">
                <a:extLst>
                  <a:ext uri="{FF2B5EF4-FFF2-40B4-BE49-F238E27FC236}">
                    <a16:creationId xmlns:a16="http://schemas.microsoft.com/office/drawing/2014/main" id="{3C84F3E0-57CE-46A3-83CB-3ACD87C643AB}"/>
                  </a:ext>
                </a:extLst>
              </p:cNvPr>
              <p:cNvSpPr>
                <a:spLocks noChangeArrowheads="1"/>
              </p:cNvSpPr>
              <p:nvPr/>
            </p:nvSpPr>
            <p:spPr bwMode="auto">
              <a:xfrm>
                <a:off x="1008" y="235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732" name="Rectangle 117">
                <a:extLst>
                  <a:ext uri="{FF2B5EF4-FFF2-40B4-BE49-F238E27FC236}">
                    <a16:creationId xmlns:a16="http://schemas.microsoft.com/office/drawing/2014/main" id="{0F6DEF93-51F8-48AE-8291-A54BE141489F}"/>
                  </a:ext>
                </a:extLst>
              </p:cNvPr>
              <p:cNvSpPr>
                <a:spLocks noChangeArrowheads="1"/>
              </p:cNvSpPr>
              <p:nvPr/>
            </p:nvSpPr>
            <p:spPr bwMode="auto">
              <a:xfrm>
                <a:off x="1008" y="249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733" name="Rectangle 118">
                <a:extLst>
                  <a:ext uri="{FF2B5EF4-FFF2-40B4-BE49-F238E27FC236}">
                    <a16:creationId xmlns:a16="http://schemas.microsoft.com/office/drawing/2014/main" id="{A48ABEA3-344B-40E4-98EB-01321425A636}"/>
                  </a:ext>
                </a:extLst>
              </p:cNvPr>
              <p:cNvSpPr>
                <a:spLocks noChangeArrowheads="1"/>
              </p:cNvSpPr>
              <p:nvPr/>
            </p:nvSpPr>
            <p:spPr bwMode="auto">
              <a:xfrm>
                <a:off x="1008" y="2640"/>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734" name="Rectangle 119">
                <a:extLst>
                  <a:ext uri="{FF2B5EF4-FFF2-40B4-BE49-F238E27FC236}">
                    <a16:creationId xmlns:a16="http://schemas.microsoft.com/office/drawing/2014/main" id="{BC6ACD35-65BE-4929-905A-6AB92410FCCB}"/>
                  </a:ext>
                </a:extLst>
              </p:cNvPr>
              <p:cNvSpPr>
                <a:spLocks noChangeArrowheads="1"/>
              </p:cNvSpPr>
              <p:nvPr/>
            </p:nvSpPr>
            <p:spPr bwMode="auto">
              <a:xfrm>
                <a:off x="1008" y="278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735" name="Rectangle 120">
                <a:extLst>
                  <a:ext uri="{FF2B5EF4-FFF2-40B4-BE49-F238E27FC236}">
                    <a16:creationId xmlns:a16="http://schemas.microsoft.com/office/drawing/2014/main" id="{A570D079-C72A-407C-8875-0A2B8D11C81B}"/>
                  </a:ext>
                </a:extLst>
              </p:cNvPr>
              <p:cNvSpPr>
                <a:spLocks noChangeArrowheads="1"/>
              </p:cNvSpPr>
              <p:nvPr/>
            </p:nvSpPr>
            <p:spPr bwMode="auto">
              <a:xfrm>
                <a:off x="1008" y="2928"/>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736" name="Rectangle 121">
                <a:extLst>
                  <a:ext uri="{FF2B5EF4-FFF2-40B4-BE49-F238E27FC236}">
                    <a16:creationId xmlns:a16="http://schemas.microsoft.com/office/drawing/2014/main" id="{14BFBCC7-E077-4944-8AFA-0252D76D2095}"/>
                  </a:ext>
                </a:extLst>
              </p:cNvPr>
              <p:cNvSpPr>
                <a:spLocks noChangeArrowheads="1"/>
              </p:cNvSpPr>
              <p:nvPr/>
            </p:nvSpPr>
            <p:spPr bwMode="auto">
              <a:xfrm>
                <a:off x="1008" y="307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37" name="Rectangle 122">
                <a:extLst>
                  <a:ext uri="{FF2B5EF4-FFF2-40B4-BE49-F238E27FC236}">
                    <a16:creationId xmlns:a16="http://schemas.microsoft.com/office/drawing/2014/main" id="{1D4C00C1-FDF9-4404-BB34-30B124BBD463}"/>
                  </a:ext>
                </a:extLst>
              </p:cNvPr>
              <p:cNvSpPr>
                <a:spLocks noChangeArrowheads="1"/>
              </p:cNvSpPr>
              <p:nvPr/>
            </p:nvSpPr>
            <p:spPr bwMode="auto">
              <a:xfrm>
                <a:off x="1008" y="321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38" name="Rectangle 123">
                <a:extLst>
                  <a:ext uri="{FF2B5EF4-FFF2-40B4-BE49-F238E27FC236}">
                    <a16:creationId xmlns:a16="http://schemas.microsoft.com/office/drawing/2014/main" id="{EC56BA60-8647-433F-AD0E-98C8060C7260}"/>
                  </a:ext>
                </a:extLst>
              </p:cNvPr>
              <p:cNvSpPr>
                <a:spLocks noChangeArrowheads="1"/>
              </p:cNvSpPr>
              <p:nvPr/>
            </p:nvSpPr>
            <p:spPr bwMode="auto">
              <a:xfrm>
                <a:off x="1008" y="374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739" name="Rectangle 124">
                <a:extLst>
                  <a:ext uri="{FF2B5EF4-FFF2-40B4-BE49-F238E27FC236}">
                    <a16:creationId xmlns:a16="http://schemas.microsoft.com/office/drawing/2014/main" id="{8B305F47-41B1-45E1-820F-A9145D43BB62}"/>
                  </a:ext>
                </a:extLst>
              </p:cNvPr>
              <p:cNvSpPr>
                <a:spLocks noChangeArrowheads="1"/>
              </p:cNvSpPr>
              <p:nvPr/>
            </p:nvSpPr>
            <p:spPr bwMode="auto">
              <a:xfrm>
                <a:off x="288" y="899"/>
                <a:ext cx="2112"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Current Visible Registers</a:t>
                </a:r>
              </a:p>
            </p:txBody>
          </p:sp>
          <p:sp>
            <p:nvSpPr>
              <p:cNvPr id="21740" name="Rectangle 125">
                <a:extLst>
                  <a:ext uri="{FF2B5EF4-FFF2-40B4-BE49-F238E27FC236}">
                    <a16:creationId xmlns:a16="http://schemas.microsoft.com/office/drawing/2014/main" id="{1C7261D0-4C21-4778-B1DF-EAF62C7258D8}"/>
                  </a:ext>
                </a:extLst>
              </p:cNvPr>
              <p:cNvSpPr>
                <a:spLocks noChangeArrowheads="1"/>
              </p:cNvSpPr>
              <p:nvPr/>
            </p:nvSpPr>
            <p:spPr bwMode="auto">
              <a:xfrm>
                <a:off x="3110" y="1578"/>
                <a:ext cx="1920"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Banked out Registers</a:t>
                </a:r>
              </a:p>
            </p:txBody>
          </p:sp>
          <p:sp>
            <p:nvSpPr>
              <p:cNvPr id="21741" name="Rectangle 126">
                <a:extLst>
                  <a:ext uri="{FF2B5EF4-FFF2-40B4-BE49-F238E27FC236}">
                    <a16:creationId xmlns:a16="http://schemas.microsoft.com/office/drawing/2014/main" id="{E88402BC-872C-4F52-954A-D4AC10E6C0D4}"/>
                  </a:ext>
                </a:extLst>
              </p:cNvPr>
              <p:cNvSpPr>
                <a:spLocks noChangeArrowheads="1"/>
              </p:cNvSpPr>
              <p:nvPr/>
            </p:nvSpPr>
            <p:spPr bwMode="auto">
              <a:xfrm>
                <a:off x="21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User</a:t>
                </a:r>
              </a:p>
            </p:txBody>
          </p:sp>
          <p:sp>
            <p:nvSpPr>
              <p:cNvPr id="21742" name="Rectangle 127">
                <a:extLst>
                  <a:ext uri="{FF2B5EF4-FFF2-40B4-BE49-F238E27FC236}">
                    <a16:creationId xmlns:a16="http://schemas.microsoft.com/office/drawing/2014/main" id="{1970BDEB-0F4F-4F6E-BDA8-5DB418B0A3E4}"/>
                  </a:ext>
                </a:extLst>
              </p:cNvPr>
              <p:cNvSpPr>
                <a:spLocks noChangeArrowheads="1"/>
              </p:cNvSpPr>
              <p:nvPr/>
            </p:nvSpPr>
            <p:spPr bwMode="auto">
              <a:xfrm>
                <a:off x="33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IRQ</a:t>
                </a:r>
              </a:p>
            </p:txBody>
          </p:sp>
          <p:sp>
            <p:nvSpPr>
              <p:cNvPr id="21743" name="Rectangle 128">
                <a:extLst>
                  <a:ext uri="{FF2B5EF4-FFF2-40B4-BE49-F238E27FC236}">
                    <a16:creationId xmlns:a16="http://schemas.microsoft.com/office/drawing/2014/main" id="{962D6D2D-8D82-4A4F-8773-00A1E1A0197A}"/>
                  </a:ext>
                </a:extLst>
              </p:cNvPr>
              <p:cNvSpPr>
                <a:spLocks noChangeArrowheads="1"/>
              </p:cNvSpPr>
              <p:nvPr/>
            </p:nvSpPr>
            <p:spPr bwMode="auto">
              <a:xfrm>
                <a:off x="3936"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SVC</a:t>
                </a:r>
              </a:p>
            </p:txBody>
          </p:sp>
          <p:sp>
            <p:nvSpPr>
              <p:cNvPr id="21744" name="Rectangle 129">
                <a:extLst>
                  <a:ext uri="{FF2B5EF4-FFF2-40B4-BE49-F238E27FC236}">
                    <a16:creationId xmlns:a16="http://schemas.microsoft.com/office/drawing/2014/main" id="{B47445E7-DDD4-42F3-B038-E6F315AF7D41}"/>
                  </a:ext>
                </a:extLst>
              </p:cNvPr>
              <p:cNvSpPr>
                <a:spLocks noChangeArrowheads="1"/>
              </p:cNvSpPr>
              <p:nvPr/>
            </p:nvSpPr>
            <p:spPr bwMode="auto">
              <a:xfrm>
                <a:off x="4512"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1200"/>
                  <a:t>Undef</a:t>
                </a:r>
              </a:p>
            </p:txBody>
          </p:sp>
          <p:sp>
            <p:nvSpPr>
              <p:cNvPr id="21745" name="Rectangle 130">
                <a:extLst>
                  <a:ext uri="{FF2B5EF4-FFF2-40B4-BE49-F238E27FC236}">
                    <a16:creationId xmlns:a16="http://schemas.microsoft.com/office/drawing/2014/main" id="{C87A10B3-F2A0-4045-8366-E0D6F6F3919A}"/>
                  </a:ext>
                </a:extLst>
              </p:cNvPr>
              <p:cNvSpPr>
                <a:spLocks noChangeArrowheads="1"/>
              </p:cNvSpPr>
              <p:nvPr/>
            </p:nvSpPr>
            <p:spPr bwMode="auto">
              <a:xfrm>
                <a:off x="5040"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Abort</a:t>
                </a:r>
              </a:p>
            </p:txBody>
          </p:sp>
          <p:sp>
            <p:nvSpPr>
              <p:cNvPr id="21746" name="Rectangle 131">
                <a:extLst>
                  <a:ext uri="{FF2B5EF4-FFF2-40B4-BE49-F238E27FC236}">
                    <a16:creationId xmlns:a16="http://schemas.microsoft.com/office/drawing/2014/main" id="{2D2A5FE6-EC61-445E-8906-BCF9163509DB}"/>
                  </a:ext>
                </a:extLst>
              </p:cNvPr>
              <p:cNvSpPr>
                <a:spLocks noChangeArrowheads="1"/>
              </p:cNvSpPr>
              <p:nvPr/>
            </p:nvSpPr>
            <p:spPr bwMode="auto">
              <a:xfrm>
                <a:off x="2160" y="235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747" name="Rectangle 132">
                <a:extLst>
                  <a:ext uri="{FF2B5EF4-FFF2-40B4-BE49-F238E27FC236}">
                    <a16:creationId xmlns:a16="http://schemas.microsoft.com/office/drawing/2014/main" id="{0B21D0ED-8E41-4F81-BE08-444DDD298536}"/>
                  </a:ext>
                </a:extLst>
              </p:cNvPr>
              <p:cNvSpPr>
                <a:spLocks noChangeArrowheads="1"/>
              </p:cNvSpPr>
              <p:nvPr/>
            </p:nvSpPr>
            <p:spPr bwMode="auto">
              <a:xfrm>
                <a:off x="2160" y="249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748" name="Rectangle 133">
                <a:extLst>
                  <a:ext uri="{FF2B5EF4-FFF2-40B4-BE49-F238E27FC236}">
                    <a16:creationId xmlns:a16="http://schemas.microsoft.com/office/drawing/2014/main" id="{831DE753-03B5-4510-96C0-E00FA2E5E7BC}"/>
                  </a:ext>
                </a:extLst>
              </p:cNvPr>
              <p:cNvSpPr>
                <a:spLocks noChangeArrowheads="1"/>
              </p:cNvSpPr>
              <p:nvPr/>
            </p:nvSpPr>
            <p:spPr bwMode="auto">
              <a:xfrm>
                <a:off x="2160" y="264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749" name="Rectangle 134">
                <a:extLst>
                  <a:ext uri="{FF2B5EF4-FFF2-40B4-BE49-F238E27FC236}">
                    <a16:creationId xmlns:a16="http://schemas.microsoft.com/office/drawing/2014/main" id="{AB61DB97-1CE0-47A8-8498-68DE6BEF3835}"/>
                  </a:ext>
                </a:extLst>
              </p:cNvPr>
              <p:cNvSpPr>
                <a:spLocks noChangeArrowheads="1"/>
              </p:cNvSpPr>
              <p:nvPr/>
            </p:nvSpPr>
            <p:spPr bwMode="auto">
              <a:xfrm>
                <a:off x="2160" y="278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750" name="Rectangle 135">
                <a:extLst>
                  <a:ext uri="{FF2B5EF4-FFF2-40B4-BE49-F238E27FC236}">
                    <a16:creationId xmlns:a16="http://schemas.microsoft.com/office/drawing/2014/main" id="{F4BE600D-E87B-4DDA-B049-5C6D943F413A}"/>
                  </a:ext>
                </a:extLst>
              </p:cNvPr>
              <p:cNvSpPr>
                <a:spLocks noChangeArrowheads="1"/>
              </p:cNvSpPr>
              <p:nvPr/>
            </p:nvSpPr>
            <p:spPr bwMode="auto">
              <a:xfrm>
                <a:off x="2160" y="292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751" name="Rectangle 136">
                <a:extLst>
                  <a:ext uri="{FF2B5EF4-FFF2-40B4-BE49-F238E27FC236}">
                    <a16:creationId xmlns:a16="http://schemas.microsoft.com/office/drawing/2014/main" id="{3CD1E92A-3AFF-4F88-BE38-BC668A4807BC}"/>
                  </a:ext>
                </a:extLst>
              </p:cNvPr>
              <p:cNvSpPr>
                <a:spLocks noChangeArrowheads="1"/>
              </p:cNvSpPr>
              <p:nvPr/>
            </p:nvSpPr>
            <p:spPr bwMode="auto">
              <a:xfrm>
                <a:off x="2160" y="307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52" name="Rectangle 137">
                <a:extLst>
                  <a:ext uri="{FF2B5EF4-FFF2-40B4-BE49-F238E27FC236}">
                    <a16:creationId xmlns:a16="http://schemas.microsoft.com/office/drawing/2014/main" id="{D2AFC2D9-C054-4AE0-BDA3-729A44CCC6A6}"/>
                  </a:ext>
                </a:extLst>
              </p:cNvPr>
              <p:cNvSpPr>
                <a:spLocks noChangeArrowheads="1"/>
              </p:cNvSpPr>
              <p:nvPr/>
            </p:nvSpPr>
            <p:spPr bwMode="auto">
              <a:xfrm>
                <a:off x="2160" y="321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753" name="Rectangle 138">
                <a:extLst>
                  <a:ext uri="{FF2B5EF4-FFF2-40B4-BE49-F238E27FC236}">
                    <a16:creationId xmlns:a16="http://schemas.microsoft.com/office/drawing/2014/main" id="{603DA01C-11B0-4C68-B918-FF2547775038}"/>
                  </a:ext>
                </a:extLst>
              </p:cNvPr>
              <p:cNvSpPr>
                <a:spLocks noChangeArrowheads="1"/>
              </p:cNvSpPr>
              <p:nvPr/>
            </p:nvSpPr>
            <p:spPr bwMode="auto">
              <a:xfrm>
                <a:off x="-40" y="1226"/>
                <a:ext cx="9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FIQ Mode</a:t>
                </a:r>
              </a:p>
            </p:txBody>
          </p:sp>
        </p:grpSp>
      </p:grpSp>
      <p:grpSp>
        <p:nvGrpSpPr>
          <p:cNvPr id="13451" name="Group 139">
            <a:extLst>
              <a:ext uri="{FF2B5EF4-FFF2-40B4-BE49-F238E27FC236}">
                <a16:creationId xmlns:a16="http://schemas.microsoft.com/office/drawing/2014/main" id="{17DC0D2F-C76D-4E82-97A3-94218E563F8C}"/>
              </a:ext>
            </a:extLst>
          </p:cNvPr>
          <p:cNvGrpSpPr>
            <a:grpSpLocks/>
          </p:cNvGrpSpPr>
          <p:nvPr/>
        </p:nvGrpSpPr>
        <p:grpSpPr bwMode="auto">
          <a:xfrm>
            <a:off x="1143000" y="914400"/>
            <a:ext cx="6858000" cy="3771900"/>
            <a:chOff x="0" y="768"/>
            <a:chExt cx="5760" cy="3168"/>
          </a:xfrm>
        </p:grpSpPr>
        <p:sp>
          <p:nvSpPr>
            <p:cNvPr id="21660" name="Rectangle 140">
              <a:extLst>
                <a:ext uri="{FF2B5EF4-FFF2-40B4-BE49-F238E27FC236}">
                  <a16:creationId xmlns:a16="http://schemas.microsoft.com/office/drawing/2014/main" id="{9CE8843B-451A-437C-8C17-8734786357E8}"/>
                </a:ext>
              </a:extLst>
            </p:cNvPr>
            <p:cNvSpPr>
              <a:spLocks noChangeArrowheads="1"/>
            </p:cNvSpPr>
            <p:nvPr/>
          </p:nvSpPr>
          <p:spPr bwMode="auto">
            <a:xfrm>
              <a:off x="0" y="768"/>
              <a:ext cx="5760" cy="316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grpSp>
          <p:nvGrpSpPr>
            <p:cNvPr id="21661" name="Group 141">
              <a:extLst>
                <a:ext uri="{FF2B5EF4-FFF2-40B4-BE49-F238E27FC236}">
                  <a16:creationId xmlns:a16="http://schemas.microsoft.com/office/drawing/2014/main" id="{D1F30156-664F-43FB-B974-FE69719D1AF8}"/>
                </a:ext>
              </a:extLst>
            </p:cNvPr>
            <p:cNvGrpSpPr>
              <a:grpSpLocks/>
            </p:cNvGrpSpPr>
            <p:nvPr/>
          </p:nvGrpSpPr>
          <p:grpSpPr bwMode="auto">
            <a:xfrm>
              <a:off x="38" y="894"/>
              <a:ext cx="5578" cy="2994"/>
              <a:chOff x="38" y="894"/>
              <a:chExt cx="5578" cy="2994"/>
            </a:xfrm>
          </p:grpSpPr>
          <p:sp>
            <p:nvSpPr>
              <p:cNvPr id="21662" name="Rectangle 142">
                <a:extLst>
                  <a:ext uri="{FF2B5EF4-FFF2-40B4-BE49-F238E27FC236}">
                    <a16:creationId xmlns:a16="http://schemas.microsoft.com/office/drawing/2014/main" id="{D238104F-0F37-4177-B8D2-8542215FEFF7}"/>
                  </a:ext>
                </a:extLst>
              </p:cNvPr>
              <p:cNvSpPr>
                <a:spLocks noChangeArrowheads="1"/>
              </p:cNvSpPr>
              <p:nvPr/>
            </p:nvSpPr>
            <p:spPr bwMode="auto">
              <a:xfrm>
                <a:off x="38" y="1226"/>
                <a:ext cx="81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IRQ Mode</a:t>
                </a:r>
              </a:p>
            </p:txBody>
          </p:sp>
          <p:sp>
            <p:nvSpPr>
              <p:cNvPr id="21663" name="Rectangle 143">
                <a:extLst>
                  <a:ext uri="{FF2B5EF4-FFF2-40B4-BE49-F238E27FC236}">
                    <a16:creationId xmlns:a16="http://schemas.microsoft.com/office/drawing/2014/main" id="{2D180AD0-75CC-4D51-8096-366AE25A418E}"/>
                  </a:ext>
                </a:extLst>
              </p:cNvPr>
              <p:cNvSpPr>
                <a:spLocks noChangeArrowheads="1"/>
              </p:cNvSpPr>
              <p:nvPr/>
            </p:nvSpPr>
            <p:spPr bwMode="auto">
              <a:xfrm>
                <a:off x="1008" y="12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r0</a:t>
                </a:r>
              </a:p>
            </p:txBody>
          </p:sp>
          <p:sp>
            <p:nvSpPr>
              <p:cNvPr id="21664" name="Rectangle 144">
                <a:extLst>
                  <a:ext uri="{FF2B5EF4-FFF2-40B4-BE49-F238E27FC236}">
                    <a16:creationId xmlns:a16="http://schemas.microsoft.com/office/drawing/2014/main" id="{9E90323A-9724-4E1F-AAC3-F39E29AA07BA}"/>
                  </a:ext>
                </a:extLst>
              </p:cNvPr>
              <p:cNvSpPr>
                <a:spLocks noChangeArrowheads="1"/>
              </p:cNvSpPr>
              <p:nvPr/>
            </p:nvSpPr>
            <p:spPr bwMode="auto">
              <a:xfrm>
                <a:off x="1008" y="134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a:t>
                </a:r>
              </a:p>
            </p:txBody>
          </p:sp>
          <p:sp>
            <p:nvSpPr>
              <p:cNvPr id="21665" name="Rectangle 145">
                <a:extLst>
                  <a:ext uri="{FF2B5EF4-FFF2-40B4-BE49-F238E27FC236}">
                    <a16:creationId xmlns:a16="http://schemas.microsoft.com/office/drawing/2014/main" id="{81DC0036-344A-42E5-B67A-7BF0A99B383D}"/>
                  </a:ext>
                </a:extLst>
              </p:cNvPr>
              <p:cNvSpPr>
                <a:spLocks noChangeArrowheads="1"/>
              </p:cNvSpPr>
              <p:nvPr/>
            </p:nvSpPr>
            <p:spPr bwMode="auto">
              <a:xfrm>
                <a:off x="1008" y="148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r2</a:t>
                </a:r>
              </a:p>
            </p:txBody>
          </p:sp>
          <p:sp>
            <p:nvSpPr>
              <p:cNvPr id="21666" name="Rectangle 146">
                <a:extLst>
                  <a:ext uri="{FF2B5EF4-FFF2-40B4-BE49-F238E27FC236}">
                    <a16:creationId xmlns:a16="http://schemas.microsoft.com/office/drawing/2014/main" id="{71841860-D7FA-4E09-BC98-FE9AD830DA9B}"/>
                  </a:ext>
                </a:extLst>
              </p:cNvPr>
              <p:cNvSpPr>
                <a:spLocks noChangeArrowheads="1"/>
              </p:cNvSpPr>
              <p:nvPr/>
            </p:nvSpPr>
            <p:spPr bwMode="auto">
              <a:xfrm>
                <a:off x="1008" y="163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r3</a:t>
                </a:r>
              </a:p>
            </p:txBody>
          </p:sp>
          <p:sp>
            <p:nvSpPr>
              <p:cNvPr id="21667" name="Rectangle 147">
                <a:extLst>
                  <a:ext uri="{FF2B5EF4-FFF2-40B4-BE49-F238E27FC236}">
                    <a16:creationId xmlns:a16="http://schemas.microsoft.com/office/drawing/2014/main" id="{48C762FE-D5CF-4821-A51A-2A43804CA302}"/>
                  </a:ext>
                </a:extLst>
              </p:cNvPr>
              <p:cNvSpPr>
                <a:spLocks noChangeArrowheads="1"/>
              </p:cNvSpPr>
              <p:nvPr/>
            </p:nvSpPr>
            <p:spPr bwMode="auto">
              <a:xfrm>
                <a:off x="1008" y="177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r4</a:t>
                </a:r>
              </a:p>
            </p:txBody>
          </p:sp>
          <p:sp>
            <p:nvSpPr>
              <p:cNvPr id="21668" name="Rectangle 148">
                <a:extLst>
                  <a:ext uri="{FF2B5EF4-FFF2-40B4-BE49-F238E27FC236}">
                    <a16:creationId xmlns:a16="http://schemas.microsoft.com/office/drawing/2014/main" id="{E92D283A-1A3D-42CB-BC58-A135A82ED5B0}"/>
                  </a:ext>
                </a:extLst>
              </p:cNvPr>
              <p:cNvSpPr>
                <a:spLocks noChangeArrowheads="1"/>
              </p:cNvSpPr>
              <p:nvPr/>
            </p:nvSpPr>
            <p:spPr bwMode="auto">
              <a:xfrm>
                <a:off x="1008" y="192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r5</a:t>
                </a:r>
              </a:p>
            </p:txBody>
          </p:sp>
          <p:sp>
            <p:nvSpPr>
              <p:cNvPr id="21669" name="Rectangle 149">
                <a:extLst>
                  <a:ext uri="{FF2B5EF4-FFF2-40B4-BE49-F238E27FC236}">
                    <a16:creationId xmlns:a16="http://schemas.microsoft.com/office/drawing/2014/main" id="{17C1D292-B61E-402A-81FF-CA08F56FD114}"/>
                  </a:ext>
                </a:extLst>
              </p:cNvPr>
              <p:cNvSpPr>
                <a:spLocks noChangeArrowheads="1"/>
              </p:cNvSpPr>
              <p:nvPr/>
            </p:nvSpPr>
            <p:spPr bwMode="auto">
              <a:xfrm>
                <a:off x="1008" y="206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r6</a:t>
                </a:r>
              </a:p>
            </p:txBody>
          </p:sp>
          <p:sp>
            <p:nvSpPr>
              <p:cNvPr id="21670" name="Rectangle 150">
                <a:extLst>
                  <a:ext uri="{FF2B5EF4-FFF2-40B4-BE49-F238E27FC236}">
                    <a16:creationId xmlns:a16="http://schemas.microsoft.com/office/drawing/2014/main" id="{645E5A94-2BF8-4EFF-A6E5-44F6D8519D4A}"/>
                  </a:ext>
                </a:extLst>
              </p:cNvPr>
              <p:cNvSpPr>
                <a:spLocks noChangeArrowheads="1"/>
              </p:cNvSpPr>
              <p:nvPr/>
            </p:nvSpPr>
            <p:spPr bwMode="auto">
              <a:xfrm>
                <a:off x="1008" y="220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r7</a:t>
                </a:r>
              </a:p>
            </p:txBody>
          </p:sp>
          <p:sp>
            <p:nvSpPr>
              <p:cNvPr id="21671" name="Rectangle 151">
                <a:extLst>
                  <a:ext uri="{FF2B5EF4-FFF2-40B4-BE49-F238E27FC236}">
                    <a16:creationId xmlns:a16="http://schemas.microsoft.com/office/drawing/2014/main" id="{C072EF98-B92C-4C2F-86E3-5CCC9F661236}"/>
                  </a:ext>
                </a:extLst>
              </p:cNvPr>
              <p:cNvSpPr>
                <a:spLocks noChangeArrowheads="1"/>
              </p:cNvSpPr>
              <p:nvPr/>
            </p:nvSpPr>
            <p:spPr bwMode="auto">
              <a:xfrm>
                <a:off x="1008" y="235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672" name="Rectangle 152">
                <a:extLst>
                  <a:ext uri="{FF2B5EF4-FFF2-40B4-BE49-F238E27FC236}">
                    <a16:creationId xmlns:a16="http://schemas.microsoft.com/office/drawing/2014/main" id="{1B0D810F-1AC6-4C1B-906F-79B72002098F}"/>
                  </a:ext>
                </a:extLst>
              </p:cNvPr>
              <p:cNvSpPr>
                <a:spLocks noChangeArrowheads="1"/>
              </p:cNvSpPr>
              <p:nvPr/>
            </p:nvSpPr>
            <p:spPr bwMode="auto">
              <a:xfrm>
                <a:off x="1008" y="249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673" name="Rectangle 153">
                <a:extLst>
                  <a:ext uri="{FF2B5EF4-FFF2-40B4-BE49-F238E27FC236}">
                    <a16:creationId xmlns:a16="http://schemas.microsoft.com/office/drawing/2014/main" id="{C7AAD511-89EF-4869-8773-94D94E2217CD}"/>
                  </a:ext>
                </a:extLst>
              </p:cNvPr>
              <p:cNvSpPr>
                <a:spLocks noChangeArrowheads="1"/>
              </p:cNvSpPr>
              <p:nvPr/>
            </p:nvSpPr>
            <p:spPr bwMode="auto">
              <a:xfrm>
                <a:off x="1008" y="264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674" name="Rectangle 154">
                <a:extLst>
                  <a:ext uri="{FF2B5EF4-FFF2-40B4-BE49-F238E27FC236}">
                    <a16:creationId xmlns:a16="http://schemas.microsoft.com/office/drawing/2014/main" id="{37D1CCC5-A421-4B5C-98FA-91C0953A1480}"/>
                  </a:ext>
                </a:extLst>
              </p:cNvPr>
              <p:cNvSpPr>
                <a:spLocks noChangeArrowheads="1"/>
              </p:cNvSpPr>
              <p:nvPr/>
            </p:nvSpPr>
            <p:spPr bwMode="auto">
              <a:xfrm>
                <a:off x="1008" y="278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675" name="Rectangle 155">
                <a:extLst>
                  <a:ext uri="{FF2B5EF4-FFF2-40B4-BE49-F238E27FC236}">
                    <a16:creationId xmlns:a16="http://schemas.microsoft.com/office/drawing/2014/main" id="{B21D060A-7BBE-4995-BCAD-BAAA971B64E5}"/>
                  </a:ext>
                </a:extLst>
              </p:cNvPr>
              <p:cNvSpPr>
                <a:spLocks noChangeArrowheads="1"/>
              </p:cNvSpPr>
              <p:nvPr/>
            </p:nvSpPr>
            <p:spPr bwMode="auto">
              <a:xfrm>
                <a:off x="1008" y="292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676" name="Rectangle 156">
                <a:extLst>
                  <a:ext uri="{FF2B5EF4-FFF2-40B4-BE49-F238E27FC236}">
                    <a16:creationId xmlns:a16="http://schemas.microsoft.com/office/drawing/2014/main" id="{CEFB581D-101C-43ED-BB55-2A6731238706}"/>
                  </a:ext>
                </a:extLst>
              </p:cNvPr>
              <p:cNvSpPr>
                <a:spLocks noChangeArrowheads="1"/>
              </p:cNvSpPr>
              <p:nvPr/>
            </p:nvSpPr>
            <p:spPr bwMode="auto">
              <a:xfrm>
                <a:off x="1008" y="336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r15 (pc)</a:t>
                </a:r>
              </a:p>
            </p:txBody>
          </p:sp>
          <p:sp>
            <p:nvSpPr>
              <p:cNvPr id="21677" name="Rectangle 157">
                <a:extLst>
                  <a:ext uri="{FF2B5EF4-FFF2-40B4-BE49-F238E27FC236}">
                    <a16:creationId xmlns:a16="http://schemas.microsoft.com/office/drawing/2014/main" id="{E0A3C01C-8426-43DE-8FD8-3CB0CAD9B28E}"/>
                  </a:ext>
                </a:extLst>
              </p:cNvPr>
              <p:cNvSpPr>
                <a:spLocks noChangeArrowheads="1"/>
              </p:cNvSpPr>
              <p:nvPr/>
            </p:nvSpPr>
            <p:spPr bwMode="auto">
              <a:xfrm>
                <a:off x="1008" y="36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cpsr</a:t>
                </a:r>
              </a:p>
            </p:txBody>
          </p:sp>
          <p:sp>
            <p:nvSpPr>
              <p:cNvPr id="21678" name="Rectangle 158">
                <a:extLst>
                  <a:ext uri="{FF2B5EF4-FFF2-40B4-BE49-F238E27FC236}">
                    <a16:creationId xmlns:a16="http://schemas.microsoft.com/office/drawing/2014/main" id="{9C67BCED-9F6F-49A6-83CE-4ABFD5B6C9AC}"/>
                  </a:ext>
                </a:extLst>
              </p:cNvPr>
              <p:cNvSpPr>
                <a:spLocks noChangeArrowheads="1"/>
              </p:cNvSpPr>
              <p:nvPr/>
            </p:nvSpPr>
            <p:spPr bwMode="auto">
              <a:xfrm>
                <a:off x="4512" y="3072"/>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79" name="Rectangle 159">
                <a:extLst>
                  <a:ext uri="{FF2B5EF4-FFF2-40B4-BE49-F238E27FC236}">
                    <a16:creationId xmlns:a16="http://schemas.microsoft.com/office/drawing/2014/main" id="{0AA9AF82-A2D9-492A-847F-48A95B17B554}"/>
                  </a:ext>
                </a:extLst>
              </p:cNvPr>
              <p:cNvSpPr>
                <a:spLocks noChangeArrowheads="1"/>
              </p:cNvSpPr>
              <p:nvPr/>
            </p:nvSpPr>
            <p:spPr bwMode="auto">
              <a:xfrm>
                <a:off x="4512" y="3216"/>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680" name="Rectangle 160">
                <a:extLst>
                  <a:ext uri="{FF2B5EF4-FFF2-40B4-BE49-F238E27FC236}">
                    <a16:creationId xmlns:a16="http://schemas.microsoft.com/office/drawing/2014/main" id="{76A1A37F-8198-4239-A5F3-A7CC19F38E0C}"/>
                  </a:ext>
                </a:extLst>
              </p:cNvPr>
              <p:cNvSpPr>
                <a:spLocks noChangeArrowheads="1"/>
              </p:cNvSpPr>
              <p:nvPr/>
            </p:nvSpPr>
            <p:spPr bwMode="auto">
              <a:xfrm>
                <a:off x="4512" y="3744"/>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681" name="Rectangle 161">
                <a:extLst>
                  <a:ext uri="{FF2B5EF4-FFF2-40B4-BE49-F238E27FC236}">
                    <a16:creationId xmlns:a16="http://schemas.microsoft.com/office/drawing/2014/main" id="{681FB0D7-A99A-44DA-9516-C8FCCF272280}"/>
                  </a:ext>
                </a:extLst>
              </p:cNvPr>
              <p:cNvSpPr>
                <a:spLocks noChangeArrowheads="1"/>
              </p:cNvSpPr>
              <p:nvPr/>
            </p:nvSpPr>
            <p:spPr bwMode="auto">
              <a:xfrm>
                <a:off x="1008" y="3072"/>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82" name="Rectangle 162">
                <a:extLst>
                  <a:ext uri="{FF2B5EF4-FFF2-40B4-BE49-F238E27FC236}">
                    <a16:creationId xmlns:a16="http://schemas.microsoft.com/office/drawing/2014/main" id="{B480D675-109A-457C-84D9-1C14608F5FCB}"/>
                  </a:ext>
                </a:extLst>
              </p:cNvPr>
              <p:cNvSpPr>
                <a:spLocks noChangeArrowheads="1"/>
              </p:cNvSpPr>
              <p:nvPr/>
            </p:nvSpPr>
            <p:spPr bwMode="auto">
              <a:xfrm>
                <a:off x="1008" y="3216"/>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683" name="Rectangle 163">
                <a:extLst>
                  <a:ext uri="{FF2B5EF4-FFF2-40B4-BE49-F238E27FC236}">
                    <a16:creationId xmlns:a16="http://schemas.microsoft.com/office/drawing/2014/main" id="{3141A302-71EC-467A-881A-1AE8207E67AA}"/>
                  </a:ext>
                </a:extLst>
              </p:cNvPr>
              <p:cNvSpPr>
                <a:spLocks noChangeArrowheads="1"/>
              </p:cNvSpPr>
              <p:nvPr/>
            </p:nvSpPr>
            <p:spPr bwMode="auto">
              <a:xfrm>
                <a:off x="1008" y="3744"/>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684" name="Rectangle 164">
                <a:extLst>
                  <a:ext uri="{FF2B5EF4-FFF2-40B4-BE49-F238E27FC236}">
                    <a16:creationId xmlns:a16="http://schemas.microsoft.com/office/drawing/2014/main" id="{64A90ED8-333A-42D7-8070-020C8E82EA2B}"/>
                  </a:ext>
                </a:extLst>
              </p:cNvPr>
              <p:cNvSpPr>
                <a:spLocks noChangeArrowheads="1"/>
              </p:cNvSpPr>
              <p:nvPr/>
            </p:nvSpPr>
            <p:spPr bwMode="auto">
              <a:xfrm>
                <a:off x="3936" y="3072"/>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85" name="Rectangle 165">
                <a:extLst>
                  <a:ext uri="{FF2B5EF4-FFF2-40B4-BE49-F238E27FC236}">
                    <a16:creationId xmlns:a16="http://schemas.microsoft.com/office/drawing/2014/main" id="{797B7DA3-9641-48C9-809D-2A11B5086DB8}"/>
                  </a:ext>
                </a:extLst>
              </p:cNvPr>
              <p:cNvSpPr>
                <a:spLocks noChangeArrowheads="1"/>
              </p:cNvSpPr>
              <p:nvPr/>
            </p:nvSpPr>
            <p:spPr bwMode="auto">
              <a:xfrm>
                <a:off x="3936" y="3216"/>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686" name="Rectangle 166">
                <a:extLst>
                  <a:ext uri="{FF2B5EF4-FFF2-40B4-BE49-F238E27FC236}">
                    <a16:creationId xmlns:a16="http://schemas.microsoft.com/office/drawing/2014/main" id="{3E239726-F3C6-46A0-857E-23DF55E9508A}"/>
                  </a:ext>
                </a:extLst>
              </p:cNvPr>
              <p:cNvSpPr>
                <a:spLocks noChangeArrowheads="1"/>
              </p:cNvSpPr>
              <p:nvPr/>
            </p:nvSpPr>
            <p:spPr bwMode="auto">
              <a:xfrm>
                <a:off x="3936" y="3744"/>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687" name="Rectangle 167">
                <a:extLst>
                  <a:ext uri="{FF2B5EF4-FFF2-40B4-BE49-F238E27FC236}">
                    <a16:creationId xmlns:a16="http://schemas.microsoft.com/office/drawing/2014/main" id="{61C6F123-7CCB-498F-9272-31875B4B9D6F}"/>
                  </a:ext>
                </a:extLst>
              </p:cNvPr>
              <p:cNvSpPr>
                <a:spLocks noChangeArrowheads="1"/>
              </p:cNvSpPr>
              <p:nvPr/>
            </p:nvSpPr>
            <p:spPr bwMode="auto">
              <a:xfrm>
                <a:off x="5088" y="3072"/>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latin typeface="Courier New" panose="02070309020205020404" pitchFamily="49" charset="0"/>
                  </a:rPr>
                  <a:t>r13 (sp)</a:t>
                </a:r>
              </a:p>
            </p:txBody>
          </p:sp>
          <p:sp>
            <p:nvSpPr>
              <p:cNvPr id="21688" name="Rectangle 168">
                <a:extLst>
                  <a:ext uri="{FF2B5EF4-FFF2-40B4-BE49-F238E27FC236}">
                    <a16:creationId xmlns:a16="http://schemas.microsoft.com/office/drawing/2014/main" id="{1312FDB6-B1E6-4D6A-8D18-4D8ECFEAD589}"/>
                  </a:ext>
                </a:extLst>
              </p:cNvPr>
              <p:cNvSpPr>
                <a:spLocks noChangeArrowheads="1"/>
              </p:cNvSpPr>
              <p:nvPr/>
            </p:nvSpPr>
            <p:spPr bwMode="auto">
              <a:xfrm>
                <a:off x="5088" y="3216"/>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r14 (lr)</a:t>
                </a:r>
              </a:p>
            </p:txBody>
          </p:sp>
          <p:sp>
            <p:nvSpPr>
              <p:cNvPr id="21689" name="Rectangle 169">
                <a:extLst>
                  <a:ext uri="{FF2B5EF4-FFF2-40B4-BE49-F238E27FC236}">
                    <a16:creationId xmlns:a16="http://schemas.microsoft.com/office/drawing/2014/main" id="{CAF99AB2-D555-4E4D-AA0D-D4C36623A1D4}"/>
                  </a:ext>
                </a:extLst>
              </p:cNvPr>
              <p:cNvSpPr>
                <a:spLocks noChangeArrowheads="1"/>
              </p:cNvSpPr>
              <p:nvPr/>
            </p:nvSpPr>
            <p:spPr bwMode="auto">
              <a:xfrm>
                <a:off x="5088" y="3744"/>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spsr</a:t>
                </a:r>
              </a:p>
            </p:txBody>
          </p:sp>
          <p:sp>
            <p:nvSpPr>
              <p:cNvPr id="21690" name="Rectangle 170">
                <a:extLst>
                  <a:ext uri="{FF2B5EF4-FFF2-40B4-BE49-F238E27FC236}">
                    <a16:creationId xmlns:a16="http://schemas.microsoft.com/office/drawing/2014/main" id="{75C9D81C-483E-4233-9B4A-930924AEFA56}"/>
                  </a:ext>
                </a:extLst>
              </p:cNvPr>
              <p:cNvSpPr>
                <a:spLocks noChangeArrowheads="1"/>
              </p:cNvSpPr>
              <p:nvPr/>
            </p:nvSpPr>
            <p:spPr bwMode="auto">
              <a:xfrm>
                <a:off x="2784" y="235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691" name="Rectangle 171">
                <a:extLst>
                  <a:ext uri="{FF2B5EF4-FFF2-40B4-BE49-F238E27FC236}">
                    <a16:creationId xmlns:a16="http://schemas.microsoft.com/office/drawing/2014/main" id="{D5D984E0-36E7-4EF7-B1B1-6935289354F1}"/>
                  </a:ext>
                </a:extLst>
              </p:cNvPr>
              <p:cNvSpPr>
                <a:spLocks noChangeArrowheads="1"/>
              </p:cNvSpPr>
              <p:nvPr/>
            </p:nvSpPr>
            <p:spPr bwMode="auto">
              <a:xfrm>
                <a:off x="2784" y="249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692" name="Rectangle 172">
                <a:extLst>
                  <a:ext uri="{FF2B5EF4-FFF2-40B4-BE49-F238E27FC236}">
                    <a16:creationId xmlns:a16="http://schemas.microsoft.com/office/drawing/2014/main" id="{30D470EE-C0E7-4322-BBBE-4079E2D781C5}"/>
                  </a:ext>
                </a:extLst>
              </p:cNvPr>
              <p:cNvSpPr>
                <a:spLocks noChangeArrowheads="1"/>
              </p:cNvSpPr>
              <p:nvPr/>
            </p:nvSpPr>
            <p:spPr bwMode="auto">
              <a:xfrm>
                <a:off x="2784" y="2640"/>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693" name="Rectangle 173">
                <a:extLst>
                  <a:ext uri="{FF2B5EF4-FFF2-40B4-BE49-F238E27FC236}">
                    <a16:creationId xmlns:a16="http://schemas.microsoft.com/office/drawing/2014/main" id="{80F70589-02EB-4CD4-BCE7-6028599DAEE1}"/>
                  </a:ext>
                </a:extLst>
              </p:cNvPr>
              <p:cNvSpPr>
                <a:spLocks noChangeArrowheads="1"/>
              </p:cNvSpPr>
              <p:nvPr/>
            </p:nvSpPr>
            <p:spPr bwMode="auto">
              <a:xfrm>
                <a:off x="2784" y="278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694" name="Rectangle 174">
                <a:extLst>
                  <a:ext uri="{FF2B5EF4-FFF2-40B4-BE49-F238E27FC236}">
                    <a16:creationId xmlns:a16="http://schemas.microsoft.com/office/drawing/2014/main" id="{5B13F9DB-8E88-40B6-A022-B9ED29019236}"/>
                  </a:ext>
                </a:extLst>
              </p:cNvPr>
              <p:cNvSpPr>
                <a:spLocks noChangeArrowheads="1"/>
              </p:cNvSpPr>
              <p:nvPr/>
            </p:nvSpPr>
            <p:spPr bwMode="auto">
              <a:xfrm>
                <a:off x="2784" y="2928"/>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695" name="Rectangle 175">
                <a:extLst>
                  <a:ext uri="{FF2B5EF4-FFF2-40B4-BE49-F238E27FC236}">
                    <a16:creationId xmlns:a16="http://schemas.microsoft.com/office/drawing/2014/main" id="{121B2405-BB70-4A3E-9AEF-78787C17F237}"/>
                  </a:ext>
                </a:extLst>
              </p:cNvPr>
              <p:cNvSpPr>
                <a:spLocks noChangeArrowheads="1"/>
              </p:cNvSpPr>
              <p:nvPr/>
            </p:nvSpPr>
            <p:spPr bwMode="auto">
              <a:xfrm>
                <a:off x="2784" y="307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96" name="Rectangle 176">
                <a:extLst>
                  <a:ext uri="{FF2B5EF4-FFF2-40B4-BE49-F238E27FC236}">
                    <a16:creationId xmlns:a16="http://schemas.microsoft.com/office/drawing/2014/main" id="{707A383E-C095-4400-830D-3BD376C6025B}"/>
                  </a:ext>
                </a:extLst>
              </p:cNvPr>
              <p:cNvSpPr>
                <a:spLocks noChangeArrowheads="1"/>
              </p:cNvSpPr>
              <p:nvPr/>
            </p:nvSpPr>
            <p:spPr bwMode="auto">
              <a:xfrm>
                <a:off x="2784" y="321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697" name="Rectangle 177">
                <a:extLst>
                  <a:ext uri="{FF2B5EF4-FFF2-40B4-BE49-F238E27FC236}">
                    <a16:creationId xmlns:a16="http://schemas.microsoft.com/office/drawing/2014/main" id="{69A0B9A6-EB8F-4CF4-A5B2-D616A23B037A}"/>
                  </a:ext>
                </a:extLst>
              </p:cNvPr>
              <p:cNvSpPr>
                <a:spLocks noChangeArrowheads="1"/>
              </p:cNvSpPr>
              <p:nvPr/>
            </p:nvSpPr>
            <p:spPr bwMode="auto">
              <a:xfrm>
                <a:off x="2784" y="374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698" name="Rectangle 178">
                <a:extLst>
                  <a:ext uri="{FF2B5EF4-FFF2-40B4-BE49-F238E27FC236}">
                    <a16:creationId xmlns:a16="http://schemas.microsoft.com/office/drawing/2014/main" id="{6806AAD0-BC41-461F-85BD-5CF2763369A3}"/>
                  </a:ext>
                </a:extLst>
              </p:cNvPr>
              <p:cNvSpPr>
                <a:spLocks noChangeArrowheads="1"/>
              </p:cNvSpPr>
              <p:nvPr/>
            </p:nvSpPr>
            <p:spPr bwMode="auto">
              <a:xfrm>
                <a:off x="288" y="894"/>
                <a:ext cx="2112"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Current Visible Registers</a:t>
                </a:r>
              </a:p>
            </p:txBody>
          </p:sp>
          <p:sp>
            <p:nvSpPr>
              <p:cNvPr id="21699" name="Rectangle 179">
                <a:extLst>
                  <a:ext uri="{FF2B5EF4-FFF2-40B4-BE49-F238E27FC236}">
                    <a16:creationId xmlns:a16="http://schemas.microsoft.com/office/drawing/2014/main" id="{B9188548-97FF-46A7-ADF7-D7455A7CEBF0}"/>
                  </a:ext>
                </a:extLst>
              </p:cNvPr>
              <p:cNvSpPr>
                <a:spLocks noChangeArrowheads="1"/>
              </p:cNvSpPr>
              <p:nvPr/>
            </p:nvSpPr>
            <p:spPr bwMode="auto">
              <a:xfrm>
                <a:off x="3135" y="1578"/>
                <a:ext cx="1872"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Banked out Registers</a:t>
                </a:r>
              </a:p>
            </p:txBody>
          </p:sp>
          <p:sp>
            <p:nvSpPr>
              <p:cNvPr id="21700" name="Rectangle 180">
                <a:extLst>
                  <a:ext uri="{FF2B5EF4-FFF2-40B4-BE49-F238E27FC236}">
                    <a16:creationId xmlns:a16="http://schemas.microsoft.com/office/drawing/2014/main" id="{F8B04378-3291-4DDF-9983-FF8B2B91BAFF}"/>
                  </a:ext>
                </a:extLst>
              </p:cNvPr>
              <p:cNvSpPr>
                <a:spLocks noChangeArrowheads="1"/>
              </p:cNvSpPr>
              <p:nvPr/>
            </p:nvSpPr>
            <p:spPr bwMode="auto">
              <a:xfrm>
                <a:off x="21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User</a:t>
                </a:r>
              </a:p>
            </p:txBody>
          </p:sp>
          <p:sp>
            <p:nvSpPr>
              <p:cNvPr id="21701" name="Rectangle 181">
                <a:extLst>
                  <a:ext uri="{FF2B5EF4-FFF2-40B4-BE49-F238E27FC236}">
                    <a16:creationId xmlns:a16="http://schemas.microsoft.com/office/drawing/2014/main" id="{D3CC8A03-7885-4DB6-887B-E513699DAB83}"/>
                  </a:ext>
                </a:extLst>
              </p:cNvPr>
              <p:cNvSpPr>
                <a:spLocks noChangeArrowheads="1"/>
              </p:cNvSpPr>
              <p:nvPr/>
            </p:nvSpPr>
            <p:spPr bwMode="auto">
              <a:xfrm>
                <a:off x="2784"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FIQ</a:t>
                </a:r>
              </a:p>
            </p:txBody>
          </p:sp>
          <p:sp>
            <p:nvSpPr>
              <p:cNvPr id="21702" name="Rectangle 182">
                <a:extLst>
                  <a:ext uri="{FF2B5EF4-FFF2-40B4-BE49-F238E27FC236}">
                    <a16:creationId xmlns:a16="http://schemas.microsoft.com/office/drawing/2014/main" id="{60049659-E82E-4B78-8ECA-9F21DDFA4197}"/>
                  </a:ext>
                </a:extLst>
              </p:cNvPr>
              <p:cNvSpPr>
                <a:spLocks noChangeArrowheads="1"/>
              </p:cNvSpPr>
              <p:nvPr/>
            </p:nvSpPr>
            <p:spPr bwMode="auto">
              <a:xfrm>
                <a:off x="3936"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SVC</a:t>
                </a:r>
              </a:p>
            </p:txBody>
          </p:sp>
          <p:sp>
            <p:nvSpPr>
              <p:cNvPr id="21703" name="Rectangle 183">
                <a:extLst>
                  <a:ext uri="{FF2B5EF4-FFF2-40B4-BE49-F238E27FC236}">
                    <a16:creationId xmlns:a16="http://schemas.microsoft.com/office/drawing/2014/main" id="{1FA9B068-0A54-48EB-BEDB-E1AF87AFB22E}"/>
                  </a:ext>
                </a:extLst>
              </p:cNvPr>
              <p:cNvSpPr>
                <a:spLocks noChangeArrowheads="1"/>
              </p:cNvSpPr>
              <p:nvPr/>
            </p:nvSpPr>
            <p:spPr bwMode="auto">
              <a:xfrm>
                <a:off x="4512"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1200"/>
                  <a:t>Undef</a:t>
                </a:r>
              </a:p>
            </p:txBody>
          </p:sp>
          <p:sp>
            <p:nvSpPr>
              <p:cNvPr id="21704" name="Rectangle 184">
                <a:extLst>
                  <a:ext uri="{FF2B5EF4-FFF2-40B4-BE49-F238E27FC236}">
                    <a16:creationId xmlns:a16="http://schemas.microsoft.com/office/drawing/2014/main" id="{A75190AB-2015-4EB7-B74A-F1A4FEE7B365}"/>
                  </a:ext>
                </a:extLst>
              </p:cNvPr>
              <p:cNvSpPr>
                <a:spLocks noChangeArrowheads="1"/>
              </p:cNvSpPr>
              <p:nvPr/>
            </p:nvSpPr>
            <p:spPr bwMode="auto">
              <a:xfrm>
                <a:off x="5040"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Abort</a:t>
                </a:r>
              </a:p>
            </p:txBody>
          </p:sp>
          <p:sp>
            <p:nvSpPr>
              <p:cNvPr id="21705" name="Rectangle 185">
                <a:extLst>
                  <a:ext uri="{FF2B5EF4-FFF2-40B4-BE49-F238E27FC236}">
                    <a16:creationId xmlns:a16="http://schemas.microsoft.com/office/drawing/2014/main" id="{8AB666EB-5B1F-4EFC-911C-3A0A99AD4C38}"/>
                  </a:ext>
                </a:extLst>
              </p:cNvPr>
              <p:cNvSpPr>
                <a:spLocks noChangeArrowheads="1"/>
              </p:cNvSpPr>
              <p:nvPr/>
            </p:nvSpPr>
            <p:spPr bwMode="auto">
              <a:xfrm>
                <a:off x="2160" y="307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706" name="Rectangle 186">
                <a:extLst>
                  <a:ext uri="{FF2B5EF4-FFF2-40B4-BE49-F238E27FC236}">
                    <a16:creationId xmlns:a16="http://schemas.microsoft.com/office/drawing/2014/main" id="{7E8EFE60-DED4-4E0F-B744-B731ECC0C8B4}"/>
                  </a:ext>
                </a:extLst>
              </p:cNvPr>
              <p:cNvSpPr>
                <a:spLocks noChangeArrowheads="1"/>
              </p:cNvSpPr>
              <p:nvPr/>
            </p:nvSpPr>
            <p:spPr bwMode="auto">
              <a:xfrm>
                <a:off x="2160" y="321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grpSp>
      </p:grpSp>
      <p:grpSp>
        <p:nvGrpSpPr>
          <p:cNvPr id="13499" name="Group 187">
            <a:extLst>
              <a:ext uri="{FF2B5EF4-FFF2-40B4-BE49-F238E27FC236}">
                <a16:creationId xmlns:a16="http://schemas.microsoft.com/office/drawing/2014/main" id="{640D5F5D-E1EF-45E1-9E61-43F57EBB1081}"/>
              </a:ext>
            </a:extLst>
          </p:cNvPr>
          <p:cNvGrpSpPr>
            <a:grpSpLocks/>
          </p:cNvGrpSpPr>
          <p:nvPr/>
        </p:nvGrpSpPr>
        <p:grpSpPr bwMode="auto">
          <a:xfrm>
            <a:off x="1143000" y="914400"/>
            <a:ext cx="6858000" cy="3771900"/>
            <a:chOff x="0" y="768"/>
            <a:chExt cx="5760" cy="3168"/>
          </a:xfrm>
        </p:grpSpPr>
        <p:sp>
          <p:nvSpPr>
            <p:cNvPr id="21613" name="Rectangle 188">
              <a:extLst>
                <a:ext uri="{FF2B5EF4-FFF2-40B4-BE49-F238E27FC236}">
                  <a16:creationId xmlns:a16="http://schemas.microsoft.com/office/drawing/2014/main" id="{AF0125E2-DE80-4617-8487-4EB29FD05691}"/>
                </a:ext>
              </a:extLst>
            </p:cNvPr>
            <p:cNvSpPr>
              <a:spLocks noChangeArrowheads="1"/>
            </p:cNvSpPr>
            <p:nvPr/>
          </p:nvSpPr>
          <p:spPr bwMode="auto">
            <a:xfrm>
              <a:off x="0" y="768"/>
              <a:ext cx="5760" cy="316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grpSp>
          <p:nvGrpSpPr>
            <p:cNvPr id="21614" name="Group 189">
              <a:extLst>
                <a:ext uri="{FF2B5EF4-FFF2-40B4-BE49-F238E27FC236}">
                  <a16:creationId xmlns:a16="http://schemas.microsoft.com/office/drawing/2014/main" id="{B370C052-3765-432D-8D7D-6AD526721709}"/>
                </a:ext>
              </a:extLst>
            </p:cNvPr>
            <p:cNvGrpSpPr>
              <a:grpSpLocks/>
            </p:cNvGrpSpPr>
            <p:nvPr/>
          </p:nvGrpSpPr>
          <p:grpSpPr bwMode="auto">
            <a:xfrm>
              <a:off x="35" y="896"/>
              <a:ext cx="5581" cy="2992"/>
              <a:chOff x="35" y="896"/>
              <a:chExt cx="5581" cy="2992"/>
            </a:xfrm>
          </p:grpSpPr>
          <p:sp>
            <p:nvSpPr>
              <p:cNvPr id="21615" name="Rectangle 190">
                <a:extLst>
                  <a:ext uri="{FF2B5EF4-FFF2-40B4-BE49-F238E27FC236}">
                    <a16:creationId xmlns:a16="http://schemas.microsoft.com/office/drawing/2014/main" id="{C5BAF8AE-69F9-425B-A441-51A628C50373}"/>
                  </a:ext>
                </a:extLst>
              </p:cNvPr>
              <p:cNvSpPr>
                <a:spLocks noChangeArrowheads="1"/>
              </p:cNvSpPr>
              <p:nvPr/>
            </p:nvSpPr>
            <p:spPr bwMode="auto">
              <a:xfrm>
                <a:off x="35" y="1224"/>
                <a:ext cx="9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1200"/>
                  <a:t>Undef Mode</a:t>
                </a:r>
              </a:p>
            </p:txBody>
          </p:sp>
          <p:sp>
            <p:nvSpPr>
              <p:cNvPr id="21616" name="Rectangle 191">
                <a:extLst>
                  <a:ext uri="{FF2B5EF4-FFF2-40B4-BE49-F238E27FC236}">
                    <a16:creationId xmlns:a16="http://schemas.microsoft.com/office/drawing/2014/main" id="{1F0EE001-1913-417B-9986-27E347D06AC6}"/>
                  </a:ext>
                </a:extLst>
              </p:cNvPr>
              <p:cNvSpPr>
                <a:spLocks noChangeArrowheads="1"/>
              </p:cNvSpPr>
              <p:nvPr/>
            </p:nvSpPr>
            <p:spPr bwMode="auto">
              <a:xfrm>
                <a:off x="1008" y="12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r0</a:t>
                </a:r>
              </a:p>
            </p:txBody>
          </p:sp>
          <p:sp>
            <p:nvSpPr>
              <p:cNvPr id="21617" name="Rectangle 192">
                <a:extLst>
                  <a:ext uri="{FF2B5EF4-FFF2-40B4-BE49-F238E27FC236}">
                    <a16:creationId xmlns:a16="http://schemas.microsoft.com/office/drawing/2014/main" id="{F9F98934-26E4-43DB-B49A-B00F861B8871}"/>
                  </a:ext>
                </a:extLst>
              </p:cNvPr>
              <p:cNvSpPr>
                <a:spLocks noChangeArrowheads="1"/>
              </p:cNvSpPr>
              <p:nvPr/>
            </p:nvSpPr>
            <p:spPr bwMode="auto">
              <a:xfrm>
                <a:off x="1008" y="134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a:t>
                </a:r>
              </a:p>
            </p:txBody>
          </p:sp>
          <p:sp>
            <p:nvSpPr>
              <p:cNvPr id="21618" name="Rectangle 193">
                <a:extLst>
                  <a:ext uri="{FF2B5EF4-FFF2-40B4-BE49-F238E27FC236}">
                    <a16:creationId xmlns:a16="http://schemas.microsoft.com/office/drawing/2014/main" id="{027F90EA-BD5C-486B-A4B3-9FE4A39A4ADF}"/>
                  </a:ext>
                </a:extLst>
              </p:cNvPr>
              <p:cNvSpPr>
                <a:spLocks noChangeArrowheads="1"/>
              </p:cNvSpPr>
              <p:nvPr/>
            </p:nvSpPr>
            <p:spPr bwMode="auto">
              <a:xfrm>
                <a:off x="1008" y="148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r2</a:t>
                </a:r>
              </a:p>
            </p:txBody>
          </p:sp>
          <p:sp>
            <p:nvSpPr>
              <p:cNvPr id="21619" name="Rectangle 194">
                <a:extLst>
                  <a:ext uri="{FF2B5EF4-FFF2-40B4-BE49-F238E27FC236}">
                    <a16:creationId xmlns:a16="http://schemas.microsoft.com/office/drawing/2014/main" id="{5024C94C-4592-4FFF-AC15-93F6D8A545DA}"/>
                  </a:ext>
                </a:extLst>
              </p:cNvPr>
              <p:cNvSpPr>
                <a:spLocks noChangeArrowheads="1"/>
              </p:cNvSpPr>
              <p:nvPr/>
            </p:nvSpPr>
            <p:spPr bwMode="auto">
              <a:xfrm>
                <a:off x="1008" y="163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r3</a:t>
                </a:r>
              </a:p>
            </p:txBody>
          </p:sp>
          <p:sp>
            <p:nvSpPr>
              <p:cNvPr id="21620" name="Rectangle 195">
                <a:extLst>
                  <a:ext uri="{FF2B5EF4-FFF2-40B4-BE49-F238E27FC236}">
                    <a16:creationId xmlns:a16="http://schemas.microsoft.com/office/drawing/2014/main" id="{6AE0FB73-E35D-4629-8CC4-A67871C07AD5}"/>
                  </a:ext>
                </a:extLst>
              </p:cNvPr>
              <p:cNvSpPr>
                <a:spLocks noChangeArrowheads="1"/>
              </p:cNvSpPr>
              <p:nvPr/>
            </p:nvSpPr>
            <p:spPr bwMode="auto">
              <a:xfrm>
                <a:off x="1008" y="177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r4</a:t>
                </a:r>
              </a:p>
            </p:txBody>
          </p:sp>
          <p:sp>
            <p:nvSpPr>
              <p:cNvPr id="21621" name="Rectangle 196">
                <a:extLst>
                  <a:ext uri="{FF2B5EF4-FFF2-40B4-BE49-F238E27FC236}">
                    <a16:creationId xmlns:a16="http://schemas.microsoft.com/office/drawing/2014/main" id="{1E3E2CA6-D1E0-4547-9254-F5CC00D41CAA}"/>
                  </a:ext>
                </a:extLst>
              </p:cNvPr>
              <p:cNvSpPr>
                <a:spLocks noChangeArrowheads="1"/>
              </p:cNvSpPr>
              <p:nvPr/>
            </p:nvSpPr>
            <p:spPr bwMode="auto">
              <a:xfrm>
                <a:off x="1008" y="192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r5</a:t>
                </a:r>
              </a:p>
            </p:txBody>
          </p:sp>
          <p:sp>
            <p:nvSpPr>
              <p:cNvPr id="21622" name="Rectangle 197">
                <a:extLst>
                  <a:ext uri="{FF2B5EF4-FFF2-40B4-BE49-F238E27FC236}">
                    <a16:creationId xmlns:a16="http://schemas.microsoft.com/office/drawing/2014/main" id="{DB49EFC0-9023-4DE2-B56A-1FD507F16A64}"/>
                  </a:ext>
                </a:extLst>
              </p:cNvPr>
              <p:cNvSpPr>
                <a:spLocks noChangeArrowheads="1"/>
              </p:cNvSpPr>
              <p:nvPr/>
            </p:nvSpPr>
            <p:spPr bwMode="auto">
              <a:xfrm>
                <a:off x="1008" y="206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r6</a:t>
                </a:r>
              </a:p>
            </p:txBody>
          </p:sp>
          <p:sp>
            <p:nvSpPr>
              <p:cNvPr id="21623" name="Rectangle 198">
                <a:extLst>
                  <a:ext uri="{FF2B5EF4-FFF2-40B4-BE49-F238E27FC236}">
                    <a16:creationId xmlns:a16="http://schemas.microsoft.com/office/drawing/2014/main" id="{DCD4518A-D89D-4505-A091-D3788863EF57}"/>
                  </a:ext>
                </a:extLst>
              </p:cNvPr>
              <p:cNvSpPr>
                <a:spLocks noChangeArrowheads="1"/>
              </p:cNvSpPr>
              <p:nvPr/>
            </p:nvSpPr>
            <p:spPr bwMode="auto">
              <a:xfrm>
                <a:off x="1008" y="220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r7</a:t>
                </a:r>
              </a:p>
            </p:txBody>
          </p:sp>
          <p:sp>
            <p:nvSpPr>
              <p:cNvPr id="21624" name="Rectangle 199">
                <a:extLst>
                  <a:ext uri="{FF2B5EF4-FFF2-40B4-BE49-F238E27FC236}">
                    <a16:creationId xmlns:a16="http://schemas.microsoft.com/office/drawing/2014/main" id="{FE38D0B1-B17A-4CEA-8723-9268F81DD107}"/>
                  </a:ext>
                </a:extLst>
              </p:cNvPr>
              <p:cNvSpPr>
                <a:spLocks noChangeArrowheads="1"/>
              </p:cNvSpPr>
              <p:nvPr/>
            </p:nvSpPr>
            <p:spPr bwMode="auto">
              <a:xfrm>
                <a:off x="1008" y="235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625" name="Rectangle 200">
                <a:extLst>
                  <a:ext uri="{FF2B5EF4-FFF2-40B4-BE49-F238E27FC236}">
                    <a16:creationId xmlns:a16="http://schemas.microsoft.com/office/drawing/2014/main" id="{78404713-74A4-4A21-A917-AA2C8452A072}"/>
                  </a:ext>
                </a:extLst>
              </p:cNvPr>
              <p:cNvSpPr>
                <a:spLocks noChangeArrowheads="1"/>
              </p:cNvSpPr>
              <p:nvPr/>
            </p:nvSpPr>
            <p:spPr bwMode="auto">
              <a:xfrm>
                <a:off x="1008" y="249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626" name="Rectangle 201">
                <a:extLst>
                  <a:ext uri="{FF2B5EF4-FFF2-40B4-BE49-F238E27FC236}">
                    <a16:creationId xmlns:a16="http://schemas.microsoft.com/office/drawing/2014/main" id="{08C0A2AE-3C63-4FD8-8365-8CB796436E11}"/>
                  </a:ext>
                </a:extLst>
              </p:cNvPr>
              <p:cNvSpPr>
                <a:spLocks noChangeArrowheads="1"/>
              </p:cNvSpPr>
              <p:nvPr/>
            </p:nvSpPr>
            <p:spPr bwMode="auto">
              <a:xfrm>
                <a:off x="1008" y="264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627" name="Rectangle 202">
                <a:extLst>
                  <a:ext uri="{FF2B5EF4-FFF2-40B4-BE49-F238E27FC236}">
                    <a16:creationId xmlns:a16="http://schemas.microsoft.com/office/drawing/2014/main" id="{627CB6CF-6810-4FF6-B06F-CF3E92E631CA}"/>
                  </a:ext>
                </a:extLst>
              </p:cNvPr>
              <p:cNvSpPr>
                <a:spLocks noChangeArrowheads="1"/>
              </p:cNvSpPr>
              <p:nvPr/>
            </p:nvSpPr>
            <p:spPr bwMode="auto">
              <a:xfrm>
                <a:off x="1008" y="278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628" name="Rectangle 203">
                <a:extLst>
                  <a:ext uri="{FF2B5EF4-FFF2-40B4-BE49-F238E27FC236}">
                    <a16:creationId xmlns:a16="http://schemas.microsoft.com/office/drawing/2014/main" id="{04E4A091-9C38-453B-8249-3B3C301AA9A1}"/>
                  </a:ext>
                </a:extLst>
              </p:cNvPr>
              <p:cNvSpPr>
                <a:spLocks noChangeArrowheads="1"/>
              </p:cNvSpPr>
              <p:nvPr/>
            </p:nvSpPr>
            <p:spPr bwMode="auto">
              <a:xfrm>
                <a:off x="1008" y="292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629" name="Rectangle 204">
                <a:extLst>
                  <a:ext uri="{FF2B5EF4-FFF2-40B4-BE49-F238E27FC236}">
                    <a16:creationId xmlns:a16="http://schemas.microsoft.com/office/drawing/2014/main" id="{22859BB3-5EF1-4FE6-B182-1A48EE7B54B7}"/>
                  </a:ext>
                </a:extLst>
              </p:cNvPr>
              <p:cNvSpPr>
                <a:spLocks noChangeArrowheads="1"/>
              </p:cNvSpPr>
              <p:nvPr/>
            </p:nvSpPr>
            <p:spPr bwMode="auto">
              <a:xfrm>
                <a:off x="1008" y="336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r15 (pc)</a:t>
                </a:r>
              </a:p>
            </p:txBody>
          </p:sp>
          <p:sp>
            <p:nvSpPr>
              <p:cNvPr id="21630" name="Rectangle 205">
                <a:extLst>
                  <a:ext uri="{FF2B5EF4-FFF2-40B4-BE49-F238E27FC236}">
                    <a16:creationId xmlns:a16="http://schemas.microsoft.com/office/drawing/2014/main" id="{FEC0D52E-5A3A-4B08-8568-9521CC3853F3}"/>
                  </a:ext>
                </a:extLst>
              </p:cNvPr>
              <p:cNvSpPr>
                <a:spLocks noChangeArrowheads="1"/>
              </p:cNvSpPr>
              <p:nvPr/>
            </p:nvSpPr>
            <p:spPr bwMode="auto">
              <a:xfrm>
                <a:off x="1008" y="36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cpsr</a:t>
                </a:r>
              </a:p>
            </p:txBody>
          </p:sp>
          <p:sp>
            <p:nvSpPr>
              <p:cNvPr id="21631" name="Rectangle 206">
                <a:extLst>
                  <a:ext uri="{FF2B5EF4-FFF2-40B4-BE49-F238E27FC236}">
                    <a16:creationId xmlns:a16="http://schemas.microsoft.com/office/drawing/2014/main" id="{3FCCA406-FD9F-444C-B417-737ABAC62933}"/>
                  </a:ext>
                </a:extLst>
              </p:cNvPr>
              <p:cNvSpPr>
                <a:spLocks noChangeArrowheads="1"/>
              </p:cNvSpPr>
              <p:nvPr/>
            </p:nvSpPr>
            <p:spPr bwMode="auto">
              <a:xfrm>
                <a:off x="1008" y="3072"/>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32" name="Rectangle 207">
                <a:extLst>
                  <a:ext uri="{FF2B5EF4-FFF2-40B4-BE49-F238E27FC236}">
                    <a16:creationId xmlns:a16="http://schemas.microsoft.com/office/drawing/2014/main" id="{1BE51F0D-BBF7-4FFE-ACC4-C8BECB1A2E28}"/>
                  </a:ext>
                </a:extLst>
              </p:cNvPr>
              <p:cNvSpPr>
                <a:spLocks noChangeArrowheads="1"/>
              </p:cNvSpPr>
              <p:nvPr/>
            </p:nvSpPr>
            <p:spPr bwMode="auto">
              <a:xfrm>
                <a:off x="1008" y="3216"/>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633" name="Rectangle 208">
                <a:extLst>
                  <a:ext uri="{FF2B5EF4-FFF2-40B4-BE49-F238E27FC236}">
                    <a16:creationId xmlns:a16="http://schemas.microsoft.com/office/drawing/2014/main" id="{6F37A43B-82CD-43D5-A3D7-F090C65D7478}"/>
                  </a:ext>
                </a:extLst>
              </p:cNvPr>
              <p:cNvSpPr>
                <a:spLocks noChangeArrowheads="1"/>
              </p:cNvSpPr>
              <p:nvPr/>
            </p:nvSpPr>
            <p:spPr bwMode="auto">
              <a:xfrm>
                <a:off x="1008" y="3744"/>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634" name="Rectangle 209">
                <a:extLst>
                  <a:ext uri="{FF2B5EF4-FFF2-40B4-BE49-F238E27FC236}">
                    <a16:creationId xmlns:a16="http://schemas.microsoft.com/office/drawing/2014/main" id="{3327F156-6139-4192-97EB-896D29515F0E}"/>
                  </a:ext>
                </a:extLst>
              </p:cNvPr>
              <p:cNvSpPr>
                <a:spLocks noChangeArrowheads="1"/>
              </p:cNvSpPr>
              <p:nvPr/>
            </p:nvSpPr>
            <p:spPr bwMode="auto">
              <a:xfrm>
                <a:off x="3360" y="3072"/>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35" name="Rectangle 210">
                <a:extLst>
                  <a:ext uri="{FF2B5EF4-FFF2-40B4-BE49-F238E27FC236}">
                    <a16:creationId xmlns:a16="http://schemas.microsoft.com/office/drawing/2014/main" id="{5A09A617-18EB-446A-BEC9-A1963D88F366}"/>
                  </a:ext>
                </a:extLst>
              </p:cNvPr>
              <p:cNvSpPr>
                <a:spLocks noChangeArrowheads="1"/>
              </p:cNvSpPr>
              <p:nvPr/>
            </p:nvSpPr>
            <p:spPr bwMode="auto">
              <a:xfrm>
                <a:off x="3360" y="3216"/>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636" name="Rectangle 211">
                <a:extLst>
                  <a:ext uri="{FF2B5EF4-FFF2-40B4-BE49-F238E27FC236}">
                    <a16:creationId xmlns:a16="http://schemas.microsoft.com/office/drawing/2014/main" id="{78E153A6-5834-4971-A186-41A29C9BC41A}"/>
                  </a:ext>
                </a:extLst>
              </p:cNvPr>
              <p:cNvSpPr>
                <a:spLocks noChangeArrowheads="1"/>
              </p:cNvSpPr>
              <p:nvPr/>
            </p:nvSpPr>
            <p:spPr bwMode="auto">
              <a:xfrm>
                <a:off x="3360" y="3744"/>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637" name="Rectangle 212">
                <a:extLst>
                  <a:ext uri="{FF2B5EF4-FFF2-40B4-BE49-F238E27FC236}">
                    <a16:creationId xmlns:a16="http://schemas.microsoft.com/office/drawing/2014/main" id="{818ECD45-7BD8-4656-9CD2-AB6DAB73492F}"/>
                  </a:ext>
                </a:extLst>
              </p:cNvPr>
              <p:cNvSpPr>
                <a:spLocks noChangeArrowheads="1"/>
              </p:cNvSpPr>
              <p:nvPr/>
            </p:nvSpPr>
            <p:spPr bwMode="auto">
              <a:xfrm>
                <a:off x="3936" y="3072"/>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38" name="Rectangle 213">
                <a:extLst>
                  <a:ext uri="{FF2B5EF4-FFF2-40B4-BE49-F238E27FC236}">
                    <a16:creationId xmlns:a16="http://schemas.microsoft.com/office/drawing/2014/main" id="{E4713B9E-CE86-4B5C-914D-499A8E9C64E6}"/>
                  </a:ext>
                </a:extLst>
              </p:cNvPr>
              <p:cNvSpPr>
                <a:spLocks noChangeArrowheads="1"/>
              </p:cNvSpPr>
              <p:nvPr/>
            </p:nvSpPr>
            <p:spPr bwMode="auto">
              <a:xfrm>
                <a:off x="3936" y="3216"/>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639" name="Rectangle 214">
                <a:extLst>
                  <a:ext uri="{FF2B5EF4-FFF2-40B4-BE49-F238E27FC236}">
                    <a16:creationId xmlns:a16="http://schemas.microsoft.com/office/drawing/2014/main" id="{626B169C-0B4D-49B0-9AF8-3F31D62CBB0A}"/>
                  </a:ext>
                </a:extLst>
              </p:cNvPr>
              <p:cNvSpPr>
                <a:spLocks noChangeArrowheads="1"/>
              </p:cNvSpPr>
              <p:nvPr/>
            </p:nvSpPr>
            <p:spPr bwMode="auto">
              <a:xfrm>
                <a:off x="3936" y="3744"/>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640" name="Rectangle 215">
                <a:extLst>
                  <a:ext uri="{FF2B5EF4-FFF2-40B4-BE49-F238E27FC236}">
                    <a16:creationId xmlns:a16="http://schemas.microsoft.com/office/drawing/2014/main" id="{1507AD80-81F1-4AFB-B937-917C836C8C94}"/>
                  </a:ext>
                </a:extLst>
              </p:cNvPr>
              <p:cNvSpPr>
                <a:spLocks noChangeArrowheads="1"/>
              </p:cNvSpPr>
              <p:nvPr/>
            </p:nvSpPr>
            <p:spPr bwMode="auto">
              <a:xfrm>
                <a:off x="5088" y="3072"/>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latin typeface="Courier New" panose="02070309020205020404" pitchFamily="49" charset="0"/>
                  </a:rPr>
                  <a:t>r13 (sp)</a:t>
                </a:r>
              </a:p>
            </p:txBody>
          </p:sp>
          <p:sp>
            <p:nvSpPr>
              <p:cNvPr id="21641" name="Rectangle 216">
                <a:extLst>
                  <a:ext uri="{FF2B5EF4-FFF2-40B4-BE49-F238E27FC236}">
                    <a16:creationId xmlns:a16="http://schemas.microsoft.com/office/drawing/2014/main" id="{6D4873D0-5718-416B-B6CD-03D94839D36E}"/>
                  </a:ext>
                </a:extLst>
              </p:cNvPr>
              <p:cNvSpPr>
                <a:spLocks noChangeArrowheads="1"/>
              </p:cNvSpPr>
              <p:nvPr/>
            </p:nvSpPr>
            <p:spPr bwMode="auto">
              <a:xfrm>
                <a:off x="5088" y="3216"/>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r14 (lr)</a:t>
                </a:r>
              </a:p>
            </p:txBody>
          </p:sp>
          <p:sp>
            <p:nvSpPr>
              <p:cNvPr id="21642" name="Rectangle 217">
                <a:extLst>
                  <a:ext uri="{FF2B5EF4-FFF2-40B4-BE49-F238E27FC236}">
                    <a16:creationId xmlns:a16="http://schemas.microsoft.com/office/drawing/2014/main" id="{3124E6D0-68AA-4C5E-987D-55368CB22A7E}"/>
                  </a:ext>
                </a:extLst>
              </p:cNvPr>
              <p:cNvSpPr>
                <a:spLocks noChangeArrowheads="1"/>
              </p:cNvSpPr>
              <p:nvPr/>
            </p:nvSpPr>
            <p:spPr bwMode="auto">
              <a:xfrm>
                <a:off x="5088" y="3744"/>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spsr</a:t>
                </a:r>
              </a:p>
            </p:txBody>
          </p:sp>
          <p:sp>
            <p:nvSpPr>
              <p:cNvPr id="21643" name="Rectangle 218">
                <a:extLst>
                  <a:ext uri="{FF2B5EF4-FFF2-40B4-BE49-F238E27FC236}">
                    <a16:creationId xmlns:a16="http://schemas.microsoft.com/office/drawing/2014/main" id="{78447E98-BD79-4CB3-AFF0-6B247D703287}"/>
                  </a:ext>
                </a:extLst>
              </p:cNvPr>
              <p:cNvSpPr>
                <a:spLocks noChangeArrowheads="1"/>
              </p:cNvSpPr>
              <p:nvPr/>
            </p:nvSpPr>
            <p:spPr bwMode="auto">
              <a:xfrm>
                <a:off x="2784" y="235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644" name="Rectangle 219">
                <a:extLst>
                  <a:ext uri="{FF2B5EF4-FFF2-40B4-BE49-F238E27FC236}">
                    <a16:creationId xmlns:a16="http://schemas.microsoft.com/office/drawing/2014/main" id="{0765BED2-0BC7-414F-A4CF-DC45D643568F}"/>
                  </a:ext>
                </a:extLst>
              </p:cNvPr>
              <p:cNvSpPr>
                <a:spLocks noChangeArrowheads="1"/>
              </p:cNvSpPr>
              <p:nvPr/>
            </p:nvSpPr>
            <p:spPr bwMode="auto">
              <a:xfrm>
                <a:off x="2784" y="249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645" name="Rectangle 220">
                <a:extLst>
                  <a:ext uri="{FF2B5EF4-FFF2-40B4-BE49-F238E27FC236}">
                    <a16:creationId xmlns:a16="http://schemas.microsoft.com/office/drawing/2014/main" id="{9E3F0FBE-8401-4561-9CE5-1C390AB29563}"/>
                  </a:ext>
                </a:extLst>
              </p:cNvPr>
              <p:cNvSpPr>
                <a:spLocks noChangeArrowheads="1"/>
              </p:cNvSpPr>
              <p:nvPr/>
            </p:nvSpPr>
            <p:spPr bwMode="auto">
              <a:xfrm>
                <a:off x="2784" y="2640"/>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646" name="Rectangle 221">
                <a:extLst>
                  <a:ext uri="{FF2B5EF4-FFF2-40B4-BE49-F238E27FC236}">
                    <a16:creationId xmlns:a16="http://schemas.microsoft.com/office/drawing/2014/main" id="{A0CC76BC-2B0F-4ED3-89D9-2F27F7BA6627}"/>
                  </a:ext>
                </a:extLst>
              </p:cNvPr>
              <p:cNvSpPr>
                <a:spLocks noChangeArrowheads="1"/>
              </p:cNvSpPr>
              <p:nvPr/>
            </p:nvSpPr>
            <p:spPr bwMode="auto">
              <a:xfrm>
                <a:off x="2784" y="278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647" name="Rectangle 222">
                <a:extLst>
                  <a:ext uri="{FF2B5EF4-FFF2-40B4-BE49-F238E27FC236}">
                    <a16:creationId xmlns:a16="http://schemas.microsoft.com/office/drawing/2014/main" id="{1A4644F7-F9FF-4973-8A44-7063E72498D9}"/>
                  </a:ext>
                </a:extLst>
              </p:cNvPr>
              <p:cNvSpPr>
                <a:spLocks noChangeArrowheads="1"/>
              </p:cNvSpPr>
              <p:nvPr/>
            </p:nvSpPr>
            <p:spPr bwMode="auto">
              <a:xfrm>
                <a:off x="2784" y="2928"/>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648" name="Rectangle 223">
                <a:extLst>
                  <a:ext uri="{FF2B5EF4-FFF2-40B4-BE49-F238E27FC236}">
                    <a16:creationId xmlns:a16="http://schemas.microsoft.com/office/drawing/2014/main" id="{8D84B681-E974-4BCE-8E45-EE644F5C4146}"/>
                  </a:ext>
                </a:extLst>
              </p:cNvPr>
              <p:cNvSpPr>
                <a:spLocks noChangeArrowheads="1"/>
              </p:cNvSpPr>
              <p:nvPr/>
            </p:nvSpPr>
            <p:spPr bwMode="auto">
              <a:xfrm>
                <a:off x="2784" y="307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49" name="Rectangle 224">
                <a:extLst>
                  <a:ext uri="{FF2B5EF4-FFF2-40B4-BE49-F238E27FC236}">
                    <a16:creationId xmlns:a16="http://schemas.microsoft.com/office/drawing/2014/main" id="{C32F507C-D205-48D4-BB7C-2E9BD448A3A2}"/>
                  </a:ext>
                </a:extLst>
              </p:cNvPr>
              <p:cNvSpPr>
                <a:spLocks noChangeArrowheads="1"/>
              </p:cNvSpPr>
              <p:nvPr/>
            </p:nvSpPr>
            <p:spPr bwMode="auto">
              <a:xfrm>
                <a:off x="2784" y="321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650" name="Rectangle 225">
                <a:extLst>
                  <a:ext uri="{FF2B5EF4-FFF2-40B4-BE49-F238E27FC236}">
                    <a16:creationId xmlns:a16="http://schemas.microsoft.com/office/drawing/2014/main" id="{479C1B8B-40AD-4F19-BCA4-C1406B798A6A}"/>
                  </a:ext>
                </a:extLst>
              </p:cNvPr>
              <p:cNvSpPr>
                <a:spLocks noChangeArrowheads="1"/>
              </p:cNvSpPr>
              <p:nvPr/>
            </p:nvSpPr>
            <p:spPr bwMode="auto">
              <a:xfrm>
                <a:off x="2784" y="374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651" name="Rectangle 226">
                <a:extLst>
                  <a:ext uri="{FF2B5EF4-FFF2-40B4-BE49-F238E27FC236}">
                    <a16:creationId xmlns:a16="http://schemas.microsoft.com/office/drawing/2014/main" id="{4248D79A-149C-461F-B007-660B26E22629}"/>
                  </a:ext>
                </a:extLst>
              </p:cNvPr>
              <p:cNvSpPr>
                <a:spLocks noChangeArrowheads="1"/>
              </p:cNvSpPr>
              <p:nvPr/>
            </p:nvSpPr>
            <p:spPr bwMode="auto">
              <a:xfrm>
                <a:off x="288" y="896"/>
                <a:ext cx="2112"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Current Visible Registers</a:t>
                </a:r>
              </a:p>
            </p:txBody>
          </p:sp>
          <p:sp>
            <p:nvSpPr>
              <p:cNvPr id="21652" name="Rectangle 227">
                <a:extLst>
                  <a:ext uri="{FF2B5EF4-FFF2-40B4-BE49-F238E27FC236}">
                    <a16:creationId xmlns:a16="http://schemas.microsoft.com/office/drawing/2014/main" id="{0B1029CB-751C-42F5-821E-5D7D367361B3}"/>
                  </a:ext>
                </a:extLst>
              </p:cNvPr>
              <p:cNvSpPr>
                <a:spLocks noChangeArrowheads="1"/>
              </p:cNvSpPr>
              <p:nvPr/>
            </p:nvSpPr>
            <p:spPr bwMode="auto">
              <a:xfrm>
                <a:off x="3147" y="1578"/>
                <a:ext cx="1854"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Banked out Registers</a:t>
                </a:r>
              </a:p>
            </p:txBody>
          </p:sp>
          <p:sp>
            <p:nvSpPr>
              <p:cNvPr id="21653" name="Rectangle 228">
                <a:extLst>
                  <a:ext uri="{FF2B5EF4-FFF2-40B4-BE49-F238E27FC236}">
                    <a16:creationId xmlns:a16="http://schemas.microsoft.com/office/drawing/2014/main" id="{83696475-7991-4D62-B38B-2431142BED32}"/>
                  </a:ext>
                </a:extLst>
              </p:cNvPr>
              <p:cNvSpPr>
                <a:spLocks noChangeArrowheads="1"/>
              </p:cNvSpPr>
              <p:nvPr/>
            </p:nvSpPr>
            <p:spPr bwMode="auto">
              <a:xfrm>
                <a:off x="21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User</a:t>
                </a:r>
              </a:p>
            </p:txBody>
          </p:sp>
          <p:sp>
            <p:nvSpPr>
              <p:cNvPr id="21654" name="Rectangle 229">
                <a:extLst>
                  <a:ext uri="{FF2B5EF4-FFF2-40B4-BE49-F238E27FC236}">
                    <a16:creationId xmlns:a16="http://schemas.microsoft.com/office/drawing/2014/main" id="{6A835BCE-0D2A-45D3-AF5D-D38AEE89CAE1}"/>
                  </a:ext>
                </a:extLst>
              </p:cNvPr>
              <p:cNvSpPr>
                <a:spLocks noChangeArrowheads="1"/>
              </p:cNvSpPr>
              <p:nvPr/>
            </p:nvSpPr>
            <p:spPr bwMode="auto">
              <a:xfrm>
                <a:off x="2784"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FIQ</a:t>
                </a:r>
              </a:p>
            </p:txBody>
          </p:sp>
          <p:sp>
            <p:nvSpPr>
              <p:cNvPr id="21655" name="Rectangle 230">
                <a:extLst>
                  <a:ext uri="{FF2B5EF4-FFF2-40B4-BE49-F238E27FC236}">
                    <a16:creationId xmlns:a16="http://schemas.microsoft.com/office/drawing/2014/main" id="{B4A691D6-1D3A-4F91-ADA3-72EDC02E37A1}"/>
                  </a:ext>
                </a:extLst>
              </p:cNvPr>
              <p:cNvSpPr>
                <a:spLocks noChangeArrowheads="1"/>
              </p:cNvSpPr>
              <p:nvPr/>
            </p:nvSpPr>
            <p:spPr bwMode="auto">
              <a:xfrm>
                <a:off x="33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IRQ</a:t>
                </a:r>
              </a:p>
            </p:txBody>
          </p:sp>
          <p:sp>
            <p:nvSpPr>
              <p:cNvPr id="21656" name="Rectangle 231">
                <a:extLst>
                  <a:ext uri="{FF2B5EF4-FFF2-40B4-BE49-F238E27FC236}">
                    <a16:creationId xmlns:a16="http://schemas.microsoft.com/office/drawing/2014/main" id="{A17C4ACD-DC22-4932-AFAF-5760A04A90B8}"/>
                  </a:ext>
                </a:extLst>
              </p:cNvPr>
              <p:cNvSpPr>
                <a:spLocks noChangeArrowheads="1"/>
              </p:cNvSpPr>
              <p:nvPr/>
            </p:nvSpPr>
            <p:spPr bwMode="auto">
              <a:xfrm>
                <a:off x="3936"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SVC</a:t>
                </a:r>
              </a:p>
            </p:txBody>
          </p:sp>
          <p:sp>
            <p:nvSpPr>
              <p:cNvPr id="21657" name="Rectangle 232">
                <a:extLst>
                  <a:ext uri="{FF2B5EF4-FFF2-40B4-BE49-F238E27FC236}">
                    <a16:creationId xmlns:a16="http://schemas.microsoft.com/office/drawing/2014/main" id="{7247875E-F6A4-417D-B616-3CD6ACAC3413}"/>
                  </a:ext>
                </a:extLst>
              </p:cNvPr>
              <p:cNvSpPr>
                <a:spLocks noChangeArrowheads="1"/>
              </p:cNvSpPr>
              <p:nvPr/>
            </p:nvSpPr>
            <p:spPr bwMode="auto">
              <a:xfrm>
                <a:off x="5040"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Abort</a:t>
                </a:r>
              </a:p>
            </p:txBody>
          </p:sp>
          <p:sp>
            <p:nvSpPr>
              <p:cNvPr id="21658" name="Rectangle 233">
                <a:extLst>
                  <a:ext uri="{FF2B5EF4-FFF2-40B4-BE49-F238E27FC236}">
                    <a16:creationId xmlns:a16="http://schemas.microsoft.com/office/drawing/2014/main" id="{8B85CC1C-BE29-44ED-9869-9AC7AF7224DE}"/>
                  </a:ext>
                </a:extLst>
              </p:cNvPr>
              <p:cNvSpPr>
                <a:spLocks noChangeArrowheads="1"/>
              </p:cNvSpPr>
              <p:nvPr/>
            </p:nvSpPr>
            <p:spPr bwMode="auto">
              <a:xfrm>
                <a:off x="2160" y="307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59" name="Rectangle 234">
                <a:extLst>
                  <a:ext uri="{FF2B5EF4-FFF2-40B4-BE49-F238E27FC236}">
                    <a16:creationId xmlns:a16="http://schemas.microsoft.com/office/drawing/2014/main" id="{2387F993-E986-4EC0-B3D8-2855BFE4EF40}"/>
                  </a:ext>
                </a:extLst>
              </p:cNvPr>
              <p:cNvSpPr>
                <a:spLocks noChangeArrowheads="1"/>
              </p:cNvSpPr>
              <p:nvPr/>
            </p:nvSpPr>
            <p:spPr bwMode="auto">
              <a:xfrm>
                <a:off x="2160" y="321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grpSp>
      </p:grpSp>
      <p:grpSp>
        <p:nvGrpSpPr>
          <p:cNvPr id="13547" name="Group 235">
            <a:extLst>
              <a:ext uri="{FF2B5EF4-FFF2-40B4-BE49-F238E27FC236}">
                <a16:creationId xmlns:a16="http://schemas.microsoft.com/office/drawing/2014/main" id="{7081E89C-1721-4D63-B3AE-AAB973ABBC50}"/>
              </a:ext>
            </a:extLst>
          </p:cNvPr>
          <p:cNvGrpSpPr>
            <a:grpSpLocks/>
          </p:cNvGrpSpPr>
          <p:nvPr/>
        </p:nvGrpSpPr>
        <p:grpSpPr bwMode="auto">
          <a:xfrm>
            <a:off x="1131094" y="914400"/>
            <a:ext cx="6869906" cy="3771900"/>
            <a:chOff x="-10" y="768"/>
            <a:chExt cx="5770" cy="3168"/>
          </a:xfrm>
        </p:grpSpPr>
        <p:sp>
          <p:nvSpPr>
            <p:cNvPr id="21566" name="Rectangle 236">
              <a:extLst>
                <a:ext uri="{FF2B5EF4-FFF2-40B4-BE49-F238E27FC236}">
                  <a16:creationId xmlns:a16="http://schemas.microsoft.com/office/drawing/2014/main" id="{0A6E6344-D049-4536-B517-DE9842A24C4D}"/>
                </a:ext>
              </a:extLst>
            </p:cNvPr>
            <p:cNvSpPr>
              <a:spLocks noChangeArrowheads="1"/>
            </p:cNvSpPr>
            <p:nvPr/>
          </p:nvSpPr>
          <p:spPr bwMode="auto">
            <a:xfrm>
              <a:off x="0" y="768"/>
              <a:ext cx="5760" cy="316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grpSp>
          <p:nvGrpSpPr>
            <p:cNvPr id="21567" name="Group 237">
              <a:extLst>
                <a:ext uri="{FF2B5EF4-FFF2-40B4-BE49-F238E27FC236}">
                  <a16:creationId xmlns:a16="http://schemas.microsoft.com/office/drawing/2014/main" id="{004E6CF5-CB40-446E-9588-92E7AAC82918}"/>
                </a:ext>
              </a:extLst>
            </p:cNvPr>
            <p:cNvGrpSpPr>
              <a:grpSpLocks/>
            </p:cNvGrpSpPr>
            <p:nvPr/>
          </p:nvGrpSpPr>
          <p:grpSpPr bwMode="auto">
            <a:xfrm>
              <a:off x="-10" y="894"/>
              <a:ext cx="5626" cy="2994"/>
              <a:chOff x="-10" y="894"/>
              <a:chExt cx="5626" cy="2994"/>
            </a:xfrm>
          </p:grpSpPr>
          <p:sp>
            <p:nvSpPr>
              <p:cNvPr id="21568" name="Rectangle 238">
                <a:extLst>
                  <a:ext uri="{FF2B5EF4-FFF2-40B4-BE49-F238E27FC236}">
                    <a16:creationId xmlns:a16="http://schemas.microsoft.com/office/drawing/2014/main" id="{C85D70ED-C217-4959-A1AF-B30B5B907DD3}"/>
                  </a:ext>
                </a:extLst>
              </p:cNvPr>
              <p:cNvSpPr>
                <a:spLocks noChangeArrowheads="1"/>
              </p:cNvSpPr>
              <p:nvPr/>
            </p:nvSpPr>
            <p:spPr bwMode="auto">
              <a:xfrm>
                <a:off x="-10" y="1224"/>
                <a:ext cx="9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SVC Mode</a:t>
                </a:r>
              </a:p>
            </p:txBody>
          </p:sp>
          <p:sp>
            <p:nvSpPr>
              <p:cNvPr id="21569" name="Rectangle 239">
                <a:extLst>
                  <a:ext uri="{FF2B5EF4-FFF2-40B4-BE49-F238E27FC236}">
                    <a16:creationId xmlns:a16="http://schemas.microsoft.com/office/drawing/2014/main" id="{1CB08044-9C91-4592-8403-9837E7FE32AE}"/>
                  </a:ext>
                </a:extLst>
              </p:cNvPr>
              <p:cNvSpPr>
                <a:spLocks noChangeArrowheads="1"/>
              </p:cNvSpPr>
              <p:nvPr/>
            </p:nvSpPr>
            <p:spPr bwMode="auto">
              <a:xfrm>
                <a:off x="1008" y="12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r0</a:t>
                </a:r>
              </a:p>
            </p:txBody>
          </p:sp>
          <p:sp>
            <p:nvSpPr>
              <p:cNvPr id="21570" name="Rectangle 240">
                <a:extLst>
                  <a:ext uri="{FF2B5EF4-FFF2-40B4-BE49-F238E27FC236}">
                    <a16:creationId xmlns:a16="http://schemas.microsoft.com/office/drawing/2014/main" id="{FC809401-6E50-487B-80AC-A30CADA0957D}"/>
                  </a:ext>
                </a:extLst>
              </p:cNvPr>
              <p:cNvSpPr>
                <a:spLocks noChangeArrowheads="1"/>
              </p:cNvSpPr>
              <p:nvPr/>
            </p:nvSpPr>
            <p:spPr bwMode="auto">
              <a:xfrm>
                <a:off x="1008" y="134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a:t>
                </a:r>
              </a:p>
            </p:txBody>
          </p:sp>
          <p:sp>
            <p:nvSpPr>
              <p:cNvPr id="21571" name="Rectangle 241">
                <a:extLst>
                  <a:ext uri="{FF2B5EF4-FFF2-40B4-BE49-F238E27FC236}">
                    <a16:creationId xmlns:a16="http://schemas.microsoft.com/office/drawing/2014/main" id="{9BD64B87-9BEE-4E99-A57E-2500AE08F348}"/>
                  </a:ext>
                </a:extLst>
              </p:cNvPr>
              <p:cNvSpPr>
                <a:spLocks noChangeArrowheads="1"/>
              </p:cNvSpPr>
              <p:nvPr/>
            </p:nvSpPr>
            <p:spPr bwMode="auto">
              <a:xfrm>
                <a:off x="1008" y="148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r2</a:t>
                </a:r>
              </a:p>
            </p:txBody>
          </p:sp>
          <p:sp>
            <p:nvSpPr>
              <p:cNvPr id="21572" name="Rectangle 242">
                <a:extLst>
                  <a:ext uri="{FF2B5EF4-FFF2-40B4-BE49-F238E27FC236}">
                    <a16:creationId xmlns:a16="http://schemas.microsoft.com/office/drawing/2014/main" id="{C0AD9920-F9C5-49F0-BA6B-1AA87D170C1D}"/>
                  </a:ext>
                </a:extLst>
              </p:cNvPr>
              <p:cNvSpPr>
                <a:spLocks noChangeArrowheads="1"/>
              </p:cNvSpPr>
              <p:nvPr/>
            </p:nvSpPr>
            <p:spPr bwMode="auto">
              <a:xfrm>
                <a:off x="1008" y="163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r3</a:t>
                </a:r>
              </a:p>
            </p:txBody>
          </p:sp>
          <p:sp>
            <p:nvSpPr>
              <p:cNvPr id="21573" name="Rectangle 243">
                <a:extLst>
                  <a:ext uri="{FF2B5EF4-FFF2-40B4-BE49-F238E27FC236}">
                    <a16:creationId xmlns:a16="http://schemas.microsoft.com/office/drawing/2014/main" id="{77A5DD33-70ED-496D-889D-5B0407B19BBD}"/>
                  </a:ext>
                </a:extLst>
              </p:cNvPr>
              <p:cNvSpPr>
                <a:spLocks noChangeArrowheads="1"/>
              </p:cNvSpPr>
              <p:nvPr/>
            </p:nvSpPr>
            <p:spPr bwMode="auto">
              <a:xfrm>
                <a:off x="1008" y="177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r4</a:t>
                </a:r>
              </a:p>
            </p:txBody>
          </p:sp>
          <p:sp>
            <p:nvSpPr>
              <p:cNvPr id="21574" name="Rectangle 244">
                <a:extLst>
                  <a:ext uri="{FF2B5EF4-FFF2-40B4-BE49-F238E27FC236}">
                    <a16:creationId xmlns:a16="http://schemas.microsoft.com/office/drawing/2014/main" id="{11AD6701-E155-4417-9E61-6306800C8D62}"/>
                  </a:ext>
                </a:extLst>
              </p:cNvPr>
              <p:cNvSpPr>
                <a:spLocks noChangeArrowheads="1"/>
              </p:cNvSpPr>
              <p:nvPr/>
            </p:nvSpPr>
            <p:spPr bwMode="auto">
              <a:xfrm>
                <a:off x="1008" y="192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r5</a:t>
                </a:r>
              </a:p>
            </p:txBody>
          </p:sp>
          <p:sp>
            <p:nvSpPr>
              <p:cNvPr id="21575" name="Rectangle 245">
                <a:extLst>
                  <a:ext uri="{FF2B5EF4-FFF2-40B4-BE49-F238E27FC236}">
                    <a16:creationId xmlns:a16="http://schemas.microsoft.com/office/drawing/2014/main" id="{D8EA0C93-5DE3-4F62-BDF9-C30C5DDC0B38}"/>
                  </a:ext>
                </a:extLst>
              </p:cNvPr>
              <p:cNvSpPr>
                <a:spLocks noChangeArrowheads="1"/>
              </p:cNvSpPr>
              <p:nvPr/>
            </p:nvSpPr>
            <p:spPr bwMode="auto">
              <a:xfrm>
                <a:off x="1008" y="206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r6</a:t>
                </a:r>
              </a:p>
            </p:txBody>
          </p:sp>
          <p:sp>
            <p:nvSpPr>
              <p:cNvPr id="21576" name="Rectangle 246">
                <a:extLst>
                  <a:ext uri="{FF2B5EF4-FFF2-40B4-BE49-F238E27FC236}">
                    <a16:creationId xmlns:a16="http://schemas.microsoft.com/office/drawing/2014/main" id="{107C2B5B-2AE9-4C6A-A9A0-9A09FD1CEFBD}"/>
                  </a:ext>
                </a:extLst>
              </p:cNvPr>
              <p:cNvSpPr>
                <a:spLocks noChangeArrowheads="1"/>
              </p:cNvSpPr>
              <p:nvPr/>
            </p:nvSpPr>
            <p:spPr bwMode="auto">
              <a:xfrm>
                <a:off x="1008" y="220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r7</a:t>
                </a:r>
              </a:p>
            </p:txBody>
          </p:sp>
          <p:sp>
            <p:nvSpPr>
              <p:cNvPr id="21577" name="Rectangle 247">
                <a:extLst>
                  <a:ext uri="{FF2B5EF4-FFF2-40B4-BE49-F238E27FC236}">
                    <a16:creationId xmlns:a16="http://schemas.microsoft.com/office/drawing/2014/main" id="{EB7681E4-A264-43C3-A24B-D322C4ED5894}"/>
                  </a:ext>
                </a:extLst>
              </p:cNvPr>
              <p:cNvSpPr>
                <a:spLocks noChangeArrowheads="1"/>
              </p:cNvSpPr>
              <p:nvPr/>
            </p:nvSpPr>
            <p:spPr bwMode="auto">
              <a:xfrm>
                <a:off x="1008" y="235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578" name="Rectangle 248">
                <a:extLst>
                  <a:ext uri="{FF2B5EF4-FFF2-40B4-BE49-F238E27FC236}">
                    <a16:creationId xmlns:a16="http://schemas.microsoft.com/office/drawing/2014/main" id="{5C8E245C-7B7B-4AC4-B25F-FA0BA2A78692}"/>
                  </a:ext>
                </a:extLst>
              </p:cNvPr>
              <p:cNvSpPr>
                <a:spLocks noChangeArrowheads="1"/>
              </p:cNvSpPr>
              <p:nvPr/>
            </p:nvSpPr>
            <p:spPr bwMode="auto">
              <a:xfrm>
                <a:off x="1008" y="249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579" name="Rectangle 249">
                <a:extLst>
                  <a:ext uri="{FF2B5EF4-FFF2-40B4-BE49-F238E27FC236}">
                    <a16:creationId xmlns:a16="http://schemas.microsoft.com/office/drawing/2014/main" id="{A697F2A6-F30D-48A5-A40F-C71E7250C4F0}"/>
                  </a:ext>
                </a:extLst>
              </p:cNvPr>
              <p:cNvSpPr>
                <a:spLocks noChangeArrowheads="1"/>
              </p:cNvSpPr>
              <p:nvPr/>
            </p:nvSpPr>
            <p:spPr bwMode="auto">
              <a:xfrm>
                <a:off x="1008" y="264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580" name="Rectangle 250">
                <a:extLst>
                  <a:ext uri="{FF2B5EF4-FFF2-40B4-BE49-F238E27FC236}">
                    <a16:creationId xmlns:a16="http://schemas.microsoft.com/office/drawing/2014/main" id="{285ECF2B-82A6-4FD9-B94B-F2EDEE421B40}"/>
                  </a:ext>
                </a:extLst>
              </p:cNvPr>
              <p:cNvSpPr>
                <a:spLocks noChangeArrowheads="1"/>
              </p:cNvSpPr>
              <p:nvPr/>
            </p:nvSpPr>
            <p:spPr bwMode="auto">
              <a:xfrm>
                <a:off x="1008" y="278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581" name="Rectangle 251">
                <a:extLst>
                  <a:ext uri="{FF2B5EF4-FFF2-40B4-BE49-F238E27FC236}">
                    <a16:creationId xmlns:a16="http://schemas.microsoft.com/office/drawing/2014/main" id="{F0714C90-7324-4D61-89C4-94A09341CABA}"/>
                  </a:ext>
                </a:extLst>
              </p:cNvPr>
              <p:cNvSpPr>
                <a:spLocks noChangeArrowheads="1"/>
              </p:cNvSpPr>
              <p:nvPr/>
            </p:nvSpPr>
            <p:spPr bwMode="auto">
              <a:xfrm>
                <a:off x="1008" y="292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582" name="Rectangle 252">
                <a:extLst>
                  <a:ext uri="{FF2B5EF4-FFF2-40B4-BE49-F238E27FC236}">
                    <a16:creationId xmlns:a16="http://schemas.microsoft.com/office/drawing/2014/main" id="{6E33CEFA-986F-4375-BEF2-F31B2C8E9F25}"/>
                  </a:ext>
                </a:extLst>
              </p:cNvPr>
              <p:cNvSpPr>
                <a:spLocks noChangeArrowheads="1"/>
              </p:cNvSpPr>
              <p:nvPr/>
            </p:nvSpPr>
            <p:spPr bwMode="auto">
              <a:xfrm>
                <a:off x="1008" y="336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r15 (pc)</a:t>
                </a:r>
              </a:p>
            </p:txBody>
          </p:sp>
          <p:sp>
            <p:nvSpPr>
              <p:cNvPr id="21583" name="Rectangle 253">
                <a:extLst>
                  <a:ext uri="{FF2B5EF4-FFF2-40B4-BE49-F238E27FC236}">
                    <a16:creationId xmlns:a16="http://schemas.microsoft.com/office/drawing/2014/main" id="{7FB153C7-B85C-445A-B525-E8F461C97EF2}"/>
                  </a:ext>
                </a:extLst>
              </p:cNvPr>
              <p:cNvSpPr>
                <a:spLocks noChangeArrowheads="1"/>
              </p:cNvSpPr>
              <p:nvPr/>
            </p:nvSpPr>
            <p:spPr bwMode="auto">
              <a:xfrm>
                <a:off x="1008" y="36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cpsr</a:t>
                </a:r>
              </a:p>
            </p:txBody>
          </p:sp>
          <p:sp>
            <p:nvSpPr>
              <p:cNvPr id="21584" name="Rectangle 254">
                <a:extLst>
                  <a:ext uri="{FF2B5EF4-FFF2-40B4-BE49-F238E27FC236}">
                    <a16:creationId xmlns:a16="http://schemas.microsoft.com/office/drawing/2014/main" id="{E68ED8FB-CB38-47B6-9E25-68D3A6067113}"/>
                  </a:ext>
                </a:extLst>
              </p:cNvPr>
              <p:cNvSpPr>
                <a:spLocks noChangeArrowheads="1"/>
              </p:cNvSpPr>
              <p:nvPr/>
            </p:nvSpPr>
            <p:spPr bwMode="auto">
              <a:xfrm>
                <a:off x="4512" y="3072"/>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585" name="Rectangle 255">
                <a:extLst>
                  <a:ext uri="{FF2B5EF4-FFF2-40B4-BE49-F238E27FC236}">
                    <a16:creationId xmlns:a16="http://schemas.microsoft.com/office/drawing/2014/main" id="{5C56807D-FA18-4179-BFED-8B8490B3BD13}"/>
                  </a:ext>
                </a:extLst>
              </p:cNvPr>
              <p:cNvSpPr>
                <a:spLocks noChangeArrowheads="1"/>
              </p:cNvSpPr>
              <p:nvPr/>
            </p:nvSpPr>
            <p:spPr bwMode="auto">
              <a:xfrm>
                <a:off x="4512" y="3216"/>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586" name="Rectangle 256">
                <a:extLst>
                  <a:ext uri="{FF2B5EF4-FFF2-40B4-BE49-F238E27FC236}">
                    <a16:creationId xmlns:a16="http://schemas.microsoft.com/office/drawing/2014/main" id="{AD8D0614-DD1C-420E-98B6-D1C5C59DDB49}"/>
                  </a:ext>
                </a:extLst>
              </p:cNvPr>
              <p:cNvSpPr>
                <a:spLocks noChangeArrowheads="1"/>
              </p:cNvSpPr>
              <p:nvPr/>
            </p:nvSpPr>
            <p:spPr bwMode="auto">
              <a:xfrm>
                <a:off x="4512" y="3744"/>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587" name="Rectangle 257">
                <a:extLst>
                  <a:ext uri="{FF2B5EF4-FFF2-40B4-BE49-F238E27FC236}">
                    <a16:creationId xmlns:a16="http://schemas.microsoft.com/office/drawing/2014/main" id="{287E5A84-4CB6-4989-8235-52CF41C68C9D}"/>
                  </a:ext>
                </a:extLst>
              </p:cNvPr>
              <p:cNvSpPr>
                <a:spLocks noChangeArrowheads="1"/>
              </p:cNvSpPr>
              <p:nvPr/>
            </p:nvSpPr>
            <p:spPr bwMode="auto">
              <a:xfrm>
                <a:off x="3360" y="3072"/>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588" name="Rectangle 258">
                <a:extLst>
                  <a:ext uri="{FF2B5EF4-FFF2-40B4-BE49-F238E27FC236}">
                    <a16:creationId xmlns:a16="http://schemas.microsoft.com/office/drawing/2014/main" id="{92D8305F-DE55-4112-B9C5-030AA4B7BA15}"/>
                  </a:ext>
                </a:extLst>
              </p:cNvPr>
              <p:cNvSpPr>
                <a:spLocks noChangeArrowheads="1"/>
              </p:cNvSpPr>
              <p:nvPr/>
            </p:nvSpPr>
            <p:spPr bwMode="auto">
              <a:xfrm>
                <a:off x="3360" y="3216"/>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589" name="Rectangle 259">
                <a:extLst>
                  <a:ext uri="{FF2B5EF4-FFF2-40B4-BE49-F238E27FC236}">
                    <a16:creationId xmlns:a16="http://schemas.microsoft.com/office/drawing/2014/main" id="{EF5B5A1D-06F7-4AC8-A558-526F1742B2B2}"/>
                  </a:ext>
                </a:extLst>
              </p:cNvPr>
              <p:cNvSpPr>
                <a:spLocks noChangeArrowheads="1"/>
              </p:cNvSpPr>
              <p:nvPr/>
            </p:nvSpPr>
            <p:spPr bwMode="auto">
              <a:xfrm>
                <a:off x="3360" y="3744"/>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590" name="Rectangle 260">
                <a:extLst>
                  <a:ext uri="{FF2B5EF4-FFF2-40B4-BE49-F238E27FC236}">
                    <a16:creationId xmlns:a16="http://schemas.microsoft.com/office/drawing/2014/main" id="{D77B7D39-7267-49B8-B53C-A68B34F1D77C}"/>
                  </a:ext>
                </a:extLst>
              </p:cNvPr>
              <p:cNvSpPr>
                <a:spLocks noChangeArrowheads="1"/>
              </p:cNvSpPr>
              <p:nvPr/>
            </p:nvSpPr>
            <p:spPr bwMode="auto">
              <a:xfrm>
                <a:off x="1008" y="3072"/>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591" name="Rectangle 261">
                <a:extLst>
                  <a:ext uri="{FF2B5EF4-FFF2-40B4-BE49-F238E27FC236}">
                    <a16:creationId xmlns:a16="http://schemas.microsoft.com/office/drawing/2014/main" id="{69B3773D-917D-4DE8-960A-09C01FABA00D}"/>
                  </a:ext>
                </a:extLst>
              </p:cNvPr>
              <p:cNvSpPr>
                <a:spLocks noChangeArrowheads="1"/>
              </p:cNvSpPr>
              <p:nvPr/>
            </p:nvSpPr>
            <p:spPr bwMode="auto">
              <a:xfrm>
                <a:off x="1008" y="3216"/>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592" name="Rectangle 262">
                <a:extLst>
                  <a:ext uri="{FF2B5EF4-FFF2-40B4-BE49-F238E27FC236}">
                    <a16:creationId xmlns:a16="http://schemas.microsoft.com/office/drawing/2014/main" id="{25A70F17-460B-411E-9FD5-9F1DE5C14C7C}"/>
                  </a:ext>
                </a:extLst>
              </p:cNvPr>
              <p:cNvSpPr>
                <a:spLocks noChangeArrowheads="1"/>
              </p:cNvSpPr>
              <p:nvPr/>
            </p:nvSpPr>
            <p:spPr bwMode="auto">
              <a:xfrm>
                <a:off x="1008" y="3744"/>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593" name="Rectangle 263">
                <a:extLst>
                  <a:ext uri="{FF2B5EF4-FFF2-40B4-BE49-F238E27FC236}">
                    <a16:creationId xmlns:a16="http://schemas.microsoft.com/office/drawing/2014/main" id="{DAA4F14B-F54B-414B-8673-2C4034FBDF6D}"/>
                  </a:ext>
                </a:extLst>
              </p:cNvPr>
              <p:cNvSpPr>
                <a:spLocks noChangeArrowheads="1"/>
              </p:cNvSpPr>
              <p:nvPr/>
            </p:nvSpPr>
            <p:spPr bwMode="auto">
              <a:xfrm>
                <a:off x="5088" y="3072"/>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latin typeface="Courier New" panose="02070309020205020404" pitchFamily="49" charset="0"/>
                  </a:rPr>
                  <a:t>r13 (sp)</a:t>
                </a:r>
              </a:p>
            </p:txBody>
          </p:sp>
          <p:sp>
            <p:nvSpPr>
              <p:cNvPr id="21594" name="Rectangle 264">
                <a:extLst>
                  <a:ext uri="{FF2B5EF4-FFF2-40B4-BE49-F238E27FC236}">
                    <a16:creationId xmlns:a16="http://schemas.microsoft.com/office/drawing/2014/main" id="{BDA230FB-9F48-481E-8807-EAC30CD4E56F}"/>
                  </a:ext>
                </a:extLst>
              </p:cNvPr>
              <p:cNvSpPr>
                <a:spLocks noChangeArrowheads="1"/>
              </p:cNvSpPr>
              <p:nvPr/>
            </p:nvSpPr>
            <p:spPr bwMode="auto">
              <a:xfrm>
                <a:off x="5088" y="3216"/>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r14 (lr)</a:t>
                </a:r>
              </a:p>
            </p:txBody>
          </p:sp>
          <p:sp>
            <p:nvSpPr>
              <p:cNvPr id="21595" name="Rectangle 265">
                <a:extLst>
                  <a:ext uri="{FF2B5EF4-FFF2-40B4-BE49-F238E27FC236}">
                    <a16:creationId xmlns:a16="http://schemas.microsoft.com/office/drawing/2014/main" id="{7E524061-BC5C-4D8D-832D-1AD647545F07}"/>
                  </a:ext>
                </a:extLst>
              </p:cNvPr>
              <p:cNvSpPr>
                <a:spLocks noChangeArrowheads="1"/>
              </p:cNvSpPr>
              <p:nvPr/>
            </p:nvSpPr>
            <p:spPr bwMode="auto">
              <a:xfrm>
                <a:off x="5088" y="3744"/>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spsr</a:t>
                </a:r>
              </a:p>
            </p:txBody>
          </p:sp>
          <p:sp>
            <p:nvSpPr>
              <p:cNvPr id="21596" name="Rectangle 266">
                <a:extLst>
                  <a:ext uri="{FF2B5EF4-FFF2-40B4-BE49-F238E27FC236}">
                    <a16:creationId xmlns:a16="http://schemas.microsoft.com/office/drawing/2014/main" id="{F20CFB55-D6BC-4212-8B32-DCC7C0C99326}"/>
                  </a:ext>
                </a:extLst>
              </p:cNvPr>
              <p:cNvSpPr>
                <a:spLocks noChangeArrowheads="1"/>
              </p:cNvSpPr>
              <p:nvPr/>
            </p:nvSpPr>
            <p:spPr bwMode="auto">
              <a:xfrm>
                <a:off x="2784" y="235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597" name="Rectangle 267">
                <a:extLst>
                  <a:ext uri="{FF2B5EF4-FFF2-40B4-BE49-F238E27FC236}">
                    <a16:creationId xmlns:a16="http://schemas.microsoft.com/office/drawing/2014/main" id="{89329E48-C1CE-4CE2-9064-F41F63660C30}"/>
                  </a:ext>
                </a:extLst>
              </p:cNvPr>
              <p:cNvSpPr>
                <a:spLocks noChangeArrowheads="1"/>
              </p:cNvSpPr>
              <p:nvPr/>
            </p:nvSpPr>
            <p:spPr bwMode="auto">
              <a:xfrm>
                <a:off x="2784" y="249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598" name="Rectangle 268">
                <a:extLst>
                  <a:ext uri="{FF2B5EF4-FFF2-40B4-BE49-F238E27FC236}">
                    <a16:creationId xmlns:a16="http://schemas.microsoft.com/office/drawing/2014/main" id="{9B79719B-C9B0-4F47-BAD2-33438259FDFA}"/>
                  </a:ext>
                </a:extLst>
              </p:cNvPr>
              <p:cNvSpPr>
                <a:spLocks noChangeArrowheads="1"/>
              </p:cNvSpPr>
              <p:nvPr/>
            </p:nvSpPr>
            <p:spPr bwMode="auto">
              <a:xfrm>
                <a:off x="2784" y="2640"/>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599" name="Rectangle 269">
                <a:extLst>
                  <a:ext uri="{FF2B5EF4-FFF2-40B4-BE49-F238E27FC236}">
                    <a16:creationId xmlns:a16="http://schemas.microsoft.com/office/drawing/2014/main" id="{6786406A-91CB-4DB9-82CD-09D6730B7094}"/>
                  </a:ext>
                </a:extLst>
              </p:cNvPr>
              <p:cNvSpPr>
                <a:spLocks noChangeArrowheads="1"/>
              </p:cNvSpPr>
              <p:nvPr/>
            </p:nvSpPr>
            <p:spPr bwMode="auto">
              <a:xfrm>
                <a:off x="2784" y="278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600" name="Rectangle 270">
                <a:extLst>
                  <a:ext uri="{FF2B5EF4-FFF2-40B4-BE49-F238E27FC236}">
                    <a16:creationId xmlns:a16="http://schemas.microsoft.com/office/drawing/2014/main" id="{5E744F8C-F2AA-4AE3-A1BD-7114E95BC357}"/>
                  </a:ext>
                </a:extLst>
              </p:cNvPr>
              <p:cNvSpPr>
                <a:spLocks noChangeArrowheads="1"/>
              </p:cNvSpPr>
              <p:nvPr/>
            </p:nvSpPr>
            <p:spPr bwMode="auto">
              <a:xfrm>
                <a:off x="2784" y="2928"/>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601" name="Rectangle 271">
                <a:extLst>
                  <a:ext uri="{FF2B5EF4-FFF2-40B4-BE49-F238E27FC236}">
                    <a16:creationId xmlns:a16="http://schemas.microsoft.com/office/drawing/2014/main" id="{40CCF0F8-6CA9-4F93-86CE-E2165AC4EB96}"/>
                  </a:ext>
                </a:extLst>
              </p:cNvPr>
              <p:cNvSpPr>
                <a:spLocks noChangeArrowheads="1"/>
              </p:cNvSpPr>
              <p:nvPr/>
            </p:nvSpPr>
            <p:spPr bwMode="auto">
              <a:xfrm>
                <a:off x="2784" y="307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02" name="Rectangle 272">
                <a:extLst>
                  <a:ext uri="{FF2B5EF4-FFF2-40B4-BE49-F238E27FC236}">
                    <a16:creationId xmlns:a16="http://schemas.microsoft.com/office/drawing/2014/main" id="{B857772A-718A-4B66-A58A-7211F5E2E704}"/>
                  </a:ext>
                </a:extLst>
              </p:cNvPr>
              <p:cNvSpPr>
                <a:spLocks noChangeArrowheads="1"/>
              </p:cNvSpPr>
              <p:nvPr/>
            </p:nvSpPr>
            <p:spPr bwMode="auto">
              <a:xfrm>
                <a:off x="2784" y="321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603" name="Rectangle 273">
                <a:extLst>
                  <a:ext uri="{FF2B5EF4-FFF2-40B4-BE49-F238E27FC236}">
                    <a16:creationId xmlns:a16="http://schemas.microsoft.com/office/drawing/2014/main" id="{F962F03E-BF4A-4E8F-AF0A-7A5192E168DC}"/>
                  </a:ext>
                </a:extLst>
              </p:cNvPr>
              <p:cNvSpPr>
                <a:spLocks noChangeArrowheads="1"/>
              </p:cNvSpPr>
              <p:nvPr/>
            </p:nvSpPr>
            <p:spPr bwMode="auto">
              <a:xfrm>
                <a:off x="2784" y="374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604" name="Rectangle 274">
                <a:extLst>
                  <a:ext uri="{FF2B5EF4-FFF2-40B4-BE49-F238E27FC236}">
                    <a16:creationId xmlns:a16="http://schemas.microsoft.com/office/drawing/2014/main" id="{7FA84D22-B03E-4601-A941-36E7552A8120}"/>
                  </a:ext>
                </a:extLst>
              </p:cNvPr>
              <p:cNvSpPr>
                <a:spLocks noChangeArrowheads="1"/>
              </p:cNvSpPr>
              <p:nvPr/>
            </p:nvSpPr>
            <p:spPr bwMode="auto">
              <a:xfrm>
                <a:off x="316" y="894"/>
                <a:ext cx="2064"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Current Visible Registers</a:t>
                </a:r>
              </a:p>
            </p:txBody>
          </p:sp>
          <p:sp>
            <p:nvSpPr>
              <p:cNvPr id="21605" name="Rectangle 275">
                <a:extLst>
                  <a:ext uri="{FF2B5EF4-FFF2-40B4-BE49-F238E27FC236}">
                    <a16:creationId xmlns:a16="http://schemas.microsoft.com/office/drawing/2014/main" id="{3A6E7481-CFAB-4950-BBE9-1535667316B4}"/>
                  </a:ext>
                </a:extLst>
              </p:cNvPr>
              <p:cNvSpPr>
                <a:spLocks noChangeArrowheads="1"/>
              </p:cNvSpPr>
              <p:nvPr/>
            </p:nvSpPr>
            <p:spPr bwMode="auto">
              <a:xfrm>
                <a:off x="3163" y="1578"/>
                <a:ext cx="1812"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Banked out Registers</a:t>
                </a:r>
              </a:p>
            </p:txBody>
          </p:sp>
          <p:sp>
            <p:nvSpPr>
              <p:cNvPr id="21606" name="Rectangle 276">
                <a:extLst>
                  <a:ext uri="{FF2B5EF4-FFF2-40B4-BE49-F238E27FC236}">
                    <a16:creationId xmlns:a16="http://schemas.microsoft.com/office/drawing/2014/main" id="{AC2159B2-977A-42C3-9329-F0CD83045389}"/>
                  </a:ext>
                </a:extLst>
              </p:cNvPr>
              <p:cNvSpPr>
                <a:spLocks noChangeArrowheads="1"/>
              </p:cNvSpPr>
              <p:nvPr/>
            </p:nvSpPr>
            <p:spPr bwMode="auto">
              <a:xfrm>
                <a:off x="21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User</a:t>
                </a:r>
              </a:p>
            </p:txBody>
          </p:sp>
          <p:sp>
            <p:nvSpPr>
              <p:cNvPr id="21607" name="Rectangle 277">
                <a:extLst>
                  <a:ext uri="{FF2B5EF4-FFF2-40B4-BE49-F238E27FC236}">
                    <a16:creationId xmlns:a16="http://schemas.microsoft.com/office/drawing/2014/main" id="{4A395E18-27AD-492F-9786-C100E85B8376}"/>
                  </a:ext>
                </a:extLst>
              </p:cNvPr>
              <p:cNvSpPr>
                <a:spLocks noChangeArrowheads="1"/>
              </p:cNvSpPr>
              <p:nvPr/>
            </p:nvSpPr>
            <p:spPr bwMode="auto">
              <a:xfrm>
                <a:off x="2784"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FIQ</a:t>
                </a:r>
              </a:p>
            </p:txBody>
          </p:sp>
          <p:sp>
            <p:nvSpPr>
              <p:cNvPr id="21608" name="Rectangle 278">
                <a:extLst>
                  <a:ext uri="{FF2B5EF4-FFF2-40B4-BE49-F238E27FC236}">
                    <a16:creationId xmlns:a16="http://schemas.microsoft.com/office/drawing/2014/main" id="{69C61962-E270-46D6-BCC9-251615637993}"/>
                  </a:ext>
                </a:extLst>
              </p:cNvPr>
              <p:cNvSpPr>
                <a:spLocks noChangeArrowheads="1"/>
              </p:cNvSpPr>
              <p:nvPr/>
            </p:nvSpPr>
            <p:spPr bwMode="auto">
              <a:xfrm>
                <a:off x="33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IRQ</a:t>
                </a:r>
              </a:p>
            </p:txBody>
          </p:sp>
          <p:sp>
            <p:nvSpPr>
              <p:cNvPr id="21609" name="Rectangle 279">
                <a:extLst>
                  <a:ext uri="{FF2B5EF4-FFF2-40B4-BE49-F238E27FC236}">
                    <a16:creationId xmlns:a16="http://schemas.microsoft.com/office/drawing/2014/main" id="{DE80DDFD-E820-4659-8842-AA017FACB1DB}"/>
                  </a:ext>
                </a:extLst>
              </p:cNvPr>
              <p:cNvSpPr>
                <a:spLocks noChangeArrowheads="1"/>
              </p:cNvSpPr>
              <p:nvPr/>
            </p:nvSpPr>
            <p:spPr bwMode="auto">
              <a:xfrm>
                <a:off x="4512"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1200"/>
                  <a:t>Undef</a:t>
                </a:r>
              </a:p>
            </p:txBody>
          </p:sp>
          <p:sp>
            <p:nvSpPr>
              <p:cNvPr id="21610" name="Rectangle 280">
                <a:extLst>
                  <a:ext uri="{FF2B5EF4-FFF2-40B4-BE49-F238E27FC236}">
                    <a16:creationId xmlns:a16="http://schemas.microsoft.com/office/drawing/2014/main" id="{57309C0D-6922-4211-AE79-4217E1DB8DD1}"/>
                  </a:ext>
                </a:extLst>
              </p:cNvPr>
              <p:cNvSpPr>
                <a:spLocks noChangeArrowheads="1"/>
              </p:cNvSpPr>
              <p:nvPr/>
            </p:nvSpPr>
            <p:spPr bwMode="auto">
              <a:xfrm>
                <a:off x="5040"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Abort</a:t>
                </a:r>
              </a:p>
            </p:txBody>
          </p:sp>
          <p:sp>
            <p:nvSpPr>
              <p:cNvPr id="21611" name="Rectangle 281">
                <a:extLst>
                  <a:ext uri="{FF2B5EF4-FFF2-40B4-BE49-F238E27FC236}">
                    <a16:creationId xmlns:a16="http://schemas.microsoft.com/office/drawing/2014/main" id="{6A8A85FA-C3B6-4753-A83F-3DE40168B843}"/>
                  </a:ext>
                </a:extLst>
              </p:cNvPr>
              <p:cNvSpPr>
                <a:spLocks noChangeArrowheads="1"/>
              </p:cNvSpPr>
              <p:nvPr/>
            </p:nvSpPr>
            <p:spPr bwMode="auto">
              <a:xfrm>
                <a:off x="2160" y="307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612" name="Rectangle 282">
                <a:extLst>
                  <a:ext uri="{FF2B5EF4-FFF2-40B4-BE49-F238E27FC236}">
                    <a16:creationId xmlns:a16="http://schemas.microsoft.com/office/drawing/2014/main" id="{69F0B2D7-FD76-46E6-9C32-BC55421CA58B}"/>
                  </a:ext>
                </a:extLst>
              </p:cNvPr>
              <p:cNvSpPr>
                <a:spLocks noChangeArrowheads="1"/>
              </p:cNvSpPr>
              <p:nvPr/>
            </p:nvSpPr>
            <p:spPr bwMode="auto">
              <a:xfrm>
                <a:off x="2160" y="321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grpSp>
      </p:grpSp>
      <p:grpSp>
        <p:nvGrpSpPr>
          <p:cNvPr id="13595" name="Group 283">
            <a:extLst>
              <a:ext uri="{FF2B5EF4-FFF2-40B4-BE49-F238E27FC236}">
                <a16:creationId xmlns:a16="http://schemas.microsoft.com/office/drawing/2014/main" id="{5750A199-73EC-4B83-B415-4F46D9FA79F5}"/>
              </a:ext>
            </a:extLst>
          </p:cNvPr>
          <p:cNvGrpSpPr>
            <a:grpSpLocks/>
          </p:cNvGrpSpPr>
          <p:nvPr/>
        </p:nvGrpSpPr>
        <p:grpSpPr bwMode="auto">
          <a:xfrm>
            <a:off x="1143000" y="914400"/>
            <a:ext cx="6858000" cy="3771900"/>
            <a:chOff x="0" y="768"/>
            <a:chExt cx="5760" cy="3168"/>
          </a:xfrm>
        </p:grpSpPr>
        <p:sp>
          <p:nvSpPr>
            <p:cNvPr id="21519" name="Rectangle 284">
              <a:extLst>
                <a:ext uri="{FF2B5EF4-FFF2-40B4-BE49-F238E27FC236}">
                  <a16:creationId xmlns:a16="http://schemas.microsoft.com/office/drawing/2014/main" id="{1997E766-4151-4CD3-ABA0-D3C0B0018098}"/>
                </a:ext>
              </a:extLst>
            </p:cNvPr>
            <p:cNvSpPr>
              <a:spLocks noChangeArrowheads="1"/>
            </p:cNvSpPr>
            <p:nvPr/>
          </p:nvSpPr>
          <p:spPr bwMode="auto">
            <a:xfrm>
              <a:off x="0" y="768"/>
              <a:ext cx="5760" cy="316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grpSp>
          <p:nvGrpSpPr>
            <p:cNvPr id="21520" name="Group 285">
              <a:extLst>
                <a:ext uri="{FF2B5EF4-FFF2-40B4-BE49-F238E27FC236}">
                  <a16:creationId xmlns:a16="http://schemas.microsoft.com/office/drawing/2014/main" id="{EFD1FDA2-3FF8-4D69-9570-A167C1E0B4A7}"/>
                </a:ext>
              </a:extLst>
            </p:cNvPr>
            <p:cNvGrpSpPr>
              <a:grpSpLocks/>
            </p:cNvGrpSpPr>
            <p:nvPr/>
          </p:nvGrpSpPr>
          <p:grpSpPr bwMode="auto">
            <a:xfrm>
              <a:off x="35" y="896"/>
              <a:ext cx="5053" cy="2992"/>
              <a:chOff x="35" y="896"/>
              <a:chExt cx="5053" cy="2992"/>
            </a:xfrm>
          </p:grpSpPr>
          <p:sp>
            <p:nvSpPr>
              <p:cNvPr id="21521" name="Rectangle 286">
                <a:extLst>
                  <a:ext uri="{FF2B5EF4-FFF2-40B4-BE49-F238E27FC236}">
                    <a16:creationId xmlns:a16="http://schemas.microsoft.com/office/drawing/2014/main" id="{F065FD68-2CD1-48EF-90D0-5B45D011E809}"/>
                  </a:ext>
                </a:extLst>
              </p:cNvPr>
              <p:cNvSpPr>
                <a:spLocks noChangeArrowheads="1"/>
              </p:cNvSpPr>
              <p:nvPr/>
            </p:nvSpPr>
            <p:spPr bwMode="auto">
              <a:xfrm>
                <a:off x="35" y="1219"/>
                <a:ext cx="9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Abort Mode</a:t>
                </a:r>
              </a:p>
            </p:txBody>
          </p:sp>
          <p:sp>
            <p:nvSpPr>
              <p:cNvPr id="21522" name="Rectangle 287">
                <a:extLst>
                  <a:ext uri="{FF2B5EF4-FFF2-40B4-BE49-F238E27FC236}">
                    <a16:creationId xmlns:a16="http://schemas.microsoft.com/office/drawing/2014/main" id="{712E7A42-6A5F-44C3-AAF2-D0F32D60C127}"/>
                  </a:ext>
                </a:extLst>
              </p:cNvPr>
              <p:cNvSpPr>
                <a:spLocks noChangeArrowheads="1"/>
              </p:cNvSpPr>
              <p:nvPr/>
            </p:nvSpPr>
            <p:spPr bwMode="auto">
              <a:xfrm>
                <a:off x="1008" y="12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r0</a:t>
                </a:r>
              </a:p>
            </p:txBody>
          </p:sp>
          <p:sp>
            <p:nvSpPr>
              <p:cNvPr id="21523" name="Rectangle 288">
                <a:extLst>
                  <a:ext uri="{FF2B5EF4-FFF2-40B4-BE49-F238E27FC236}">
                    <a16:creationId xmlns:a16="http://schemas.microsoft.com/office/drawing/2014/main" id="{4DC7F354-188F-4D01-86C0-EE387737714C}"/>
                  </a:ext>
                </a:extLst>
              </p:cNvPr>
              <p:cNvSpPr>
                <a:spLocks noChangeArrowheads="1"/>
              </p:cNvSpPr>
              <p:nvPr/>
            </p:nvSpPr>
            <p:spPr bwMode="auto">
              <a:xfrm>
                <a:off x="1008" y="134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a:t>
                </a:r>
              </a:p>
            </p:txBody>
          </p:sp>
          <p:sp>
            <p:nvSpPr>
              <p:cNvPr id="21524" name="Rectangle 289">
                <a:extLst>
                  <a:ext uri="{FF2B5EF4-FFF2-40B4-BE49-F238E27FC236}">
                    <a16:creationId xmlns:a16="http://schemas.microsoft.com/office/drawing/2014/main" id="{D41E2B78-3907-4C68-91E6-C58AF9419E0A}"/>
                  </a:ext>
                </a:extLst>
              </p:cNvPr>
              <p:cNvSpPr>
                <a:spLocks noChangeArrowheads="1"/>
              </p:cNvSpPr>
              <p:nvPr/>
            </p:nvSpPr>
            <p:spPr bwMode="auto">
              <a:xfrm>
                <a:off x="1008" y="148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r2</a:t>
                </a:r>
              </a:p>
            </p:txBody>
          </p:sp>
          <p:sp>
            <p:nvSpPr>
              <p:cNvPr id="21525" name="Rectangle 290">
                <a:extLst>
                  <a:ext uri="{FF2B5EF4-FFF2-40B4-BE49-F238E27FC236}">
                    <a16:creationId xmlns:a16="http://schemas.microsoft.com/office/drawing/2014/main" id="{679C8F4C-09F8-4CE6-B74D-B6C25B260D09}"/>
                  </a:ext>
                </a:extLst>
              </p:cNvPr>
              <p:cNvSpPr>
                <a:spLocks noChangeArrowheads="1"/>
              </p:cNvSpPr>
              <p:nvPr/>
            </p:nvSpPr>
            <p:spPr bwMode="auto">
              <a:xfrm>
                <a:off x="1008" y="163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r3</a:t>
                </a:r>
              </a:p>
            </p:txBody>
          </p:sp>
          <p:sp>
            <p:nvSpPr>
              <p:cNvPr id="21526" name="Rectangle 291">
                <a:extLst>
                  <a:ext uri="{FF2B5EF4-FFF2-40B4-BE49-F238E27FC236}">
                    <a16:creationId xmlns:a16="http://schemas.microsoft.com/office/drawing/2014/main" id="{891ADE5C-AF0A-4216-A86C-8E043AA03B71}"/>
                  </a:ext>
                </a:extLst>
              </p:cNvPr>
              <p:cNvSpPr>
                <a:spLocks noChangeArrowheads="1"/>
              </p:cNvSpPr>
              <p:nvPr/>
            </p:nvSpPr>
            <p:spPr bwMode="auto">
              <a:xfrm>
                <a:off x="1008" y="177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r4</a:t>
                </a:r>
              </a:p>
            </p:txBody>
          </p:sp>
          <p:sp>
            <p:nvSpPr>
              <p:cNvPr id="21527" name="Rectangle 292">
                <a:extLst>
                  <a:ext uri="{FF2B5EF4-FFF2-40B4-BE49-F238E27FC236}">
                    <a16:creationId xmlns:a16="http://schemas.microsoft.com/office/drawing/2014/main" id="{17762745-CFFA-4B21-A295-5DF3900BC8AC}"/>
                  </a:ext>
                </a:extLst>
              </p:cNvPr>
              <p:cNvSpPr>
                <a:spLocks noChangeArrowheads="1"/>
              </p:cNvSpPr>
              <p:nvPr/>
            </p:nvSpPr>
            <p:spPr bwMode="auto">
              <a:xfrm>
                <a:off x="1008" y="192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r5</a:t>
                </a:r>
              </a:p>
            </p:txBody>
          </p:sp>
          <p:sp>
            <p:nvSpPr>
              <p:cNvPr id="21528" name="Rectangle 293">
                <a:extLst>
                  <a:ext uri="{FF2B5EF4-FFF2-40B4-BE49-F238E27FC236}">
                    <a16:creationId xmlns:a16="http://schemas.microsoft.com/office/drawing/2014/main" id="{E1641E78-1015-4F41-A186-2E5A976584C4}"/>
                  </a:ext>
                </a:extLst>
              </p:cNvPr>
              <p:cNvSpPr>
                <a:spLocks noChangeArrowheads="1"/>
              </p:cNvSpPr>
              <p:nvPr/>
            </p:nvSpPr>
            <p:spPr bwMode="auto">
              <a:xfrm>
                <a:off x="1008" y="206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r6</a:t>
                </a:r>
              </a:p>
            </p:txBody>
          </p:sp>
          <p:sp>
            <p:nvSpPr>
              <p:cNvPr id="21529" name="Rectangle 294">
                <a:extLst>
                  <a:ext uri="{FF2B5EF4-FFF2-40B4-BE49-F238E27FC236}">
                    <a16:creationId xmlns:a16="http://schemas.microsoft.com/office/drawing/2014/main" id="{AC027547-6BFA-4E5C-9795-87EB2B9FD827}"/>
                  </a:ext>
                </a:extLst>
              </p:cNvPr>
              <p:cNvSpPr>
                <a:spLocks noChangeArrowheads="1"/>
              </p:cNvSpPr>
              <p:nvPr/>
            </p:nvSpPr>
            <p:spPr bwMode="auto">
              <a:xfrm>
                <a:off x="1008" y="220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r7</a:t>
                </a:r>
              </a:p>
            </p:txBody>
          </p:sp>
          <p:sp>
            <p:nvSpPr>
              <p:cNvPr id="21530" name="Rectangle 295">
                <a:extLst>
                  <a:ext uri="{FF2B5EF4-FFF2-40B4-BE49-F238E27FC236}">
                    <a16:creationId xmlns:a16="http://schemas.microsoft.com/office/drawing/2014/main" id="{1FA25271-9195-47EE-9860-59A6F52410C9}"/>
                  </a:ext>
                </a:extLst>
              </p:cNvPr>
              <p:cNvSpPr>
                <a:spLocks noChangeArrowheads="1"/>
              </p:cNvSpPr>
              <p:nvPr/>
            </p:nvSpPr>
            <p:spPr bwMode="auto">
              <a:xfrm>
                <a:off x="1008" y="235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531" name="Rectangle 296">
                <a:extLst>
                  <a:ext uri="{FF2B5EF4-FFF2-40B4-BE49-F238E27FC236}">
                    <a16:creationId xmlns:a16="http://schemas.microsoft.com/office/drawing/2014/main" id="{54C89044-8188-48C2-B77C-E96569B927F2}"/>
                  </a:ext>
                </a:extLst>
              </p:cNvPr>
              <p:cNvSpPr>
                <a:spLocks noChangeArrowheads="1"/>
              </p:cNvSpPr>
              <p:nvPr/>
            </p:nvSpPr>
            <p:spPr bwMode="auto">
              <a:xfrm>
                <a:off x="1008" y="249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532" name="Rectangle 297">
                <a:extLst>
                  <a:ext uri="{FF2B5EF4-FFF2-40B4-BE49-F238E27FC236}">
                    <a16:creationId xmlns:a16="http://schemas.microsoft.com/office/drawing/2014/main" id="{B8A53932-F59F-4E3B-A880-C079E43C3B64}"/>
                  </a:ext>
                </a:extLst>
              </p:cNvPr>
              <p:cNvSpPr>
                <a:spLocks noChangeArrowheads="1"/>
              </p:cNvSpPr>
              <p:nvPr/>
            </p:nvSpPr>
            <p:spPr bwMode="auto">
              <a:xfrm>
                <a:off x="1008" y="264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533" name="Rectangle 298">
                <a:extLst>
                  <a:ext uri="{FF2B5EF4-FFF2-40B4-BE49-F238E27FC236}">
                    <a16:creationId xmlns:a16="http://schemas.microsoft.com/office/drawing/2014/main" id="{DF616835-F7BF-4216-9142-B1ADFFFDF1FE}"/>
                  </a:ext>
                </a:extLst>
              </p:cNvPr>
              <p:cNvSpPr>
                <a:spLocks noChangeArrowheads="1"/>
              </p:cNvSpPr>
              <p:nvPr/>
            </p:nvSpPr>
            <p:spPr bwMode="auto">
              <a:xfrm>
                <a:off x="1008" y="278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534" name="Rectangle 299">
                <a:extLst>
                  <a:ext uri="{FF2B5EF4-FFF2-40B4-BE49-F238E27FC236}">
                    <a16:creationId xmlns:a16="http://schemas.microsoft.com/office/drawing/2014/main" id="{B61802EF-702B-4B3C-A41F-E72CB086F2B1}"/>
                  </a:ext>
                </a:extLst>
              </p:cNvPr>
              <p:cNvSpPr>
                <a:spLocks noChangeArrowheads="1"/>
              </p:cNvSpPr>
              <p:nvPr/>
            </p:nvSpPr>
            <p:spPr bwMode="auto">
              <a:xfrm>
                <a:off x="1008" y="292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535" name="Rectangle 300">
                <a:extLst>
                  <a:ext uri="{FF2B5EF4-FFF2-40B4-BE49-F238E27FC236}">
                    <a16:creationId xmlns:a16="http://schemas.microsoft.com/office/drawing/2014/main" id="{89676662-1F18-48B7-9234-AA712A516D8A}"/>
                  </a:ext>
                </a:extLst>
              </p:cNvPr>
              <p:cNvSpPr>
                <a:spLocks noChangeArrowheads="1"/>
              </p:cNvSpPr>
              <p:nvPr/>
            </p:nvSpPr>
            <p:spPr bwMode="auto">
              <a:xfrm>
                <a:off x="1008" y="336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r15 (pc)</a:t>
                </a:r>
              </a:p>
            </p:txBody>
          </p:sp>
          <p:sp>
            <p:nvSpPr>
              <p:cNvPr id="21536" name="Rectangle 301">
                <a:extLst>
                  <a:ext uri="{FF2B5EF4-FFF2-40B4-BE49-F238E27FC236}">
                    <a16:creationId xmlns:a16="http://schemas.microsoft.com/office/drawing/2014/main" id="{0C2D46FD-F756-47D1-A695-8121DC674C8B}"/>
                  </a:ext>
                </a:extLst>
              </p:cNvPr>
              <p:cNvSpPr>
                <a:spLocks noChangeArrowheads="1"/>
              </p:cNvSpPr>
              <p:nvPr/>
            </p:nvSpPr>
            <p:spPr bwMode="auto">
              <a:xfrm>
                <a:off x="1008" y="36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cpsr</a:t>
                </a:r>
              </a:p>
            </p:txBody>
          </p:sp>
          <p:sp>
            <p:nvSpPr>
              <p:cNvPr id="21537" name="Rectangle 302">
                <a:extLst>
                  <a:ext uri="{FF2B5EF4-FFF2-40B4-BE49-F238E27FC236}">
                    <a16:creationId xmlns:a16="http://schemas.microsoft.com/office/drawing/2014/main" id="{5AB476B5-F77E-44C9-9F4A-1F4D5BA8B644}"/>
                  </a:ext>
                </a:extLst>
              </p:cNvPr>
              <p:cNvSpPr>
                <a:spLocks noChangeArrowheads="1"/>
              </p:cNvSpPr>
              <p:nvPr/>
            </p:nvSpPr>
            <p:spPr bwMode="auto">
              <a:xfrm>
                <a:off x="4512" y="3072"/>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538" name="Rectangle 303">
                <a:extLst>
                  <a:ext uri="{FF2B5EF4-FFF2-40B4-BE49-F238E27FC236}">
                    <a16:creationId xmlns:a16="http://schemas.microsoft.com/office/drawing/2014/main" id="{0DB45087-591C-4722-AB7E-FD73CD7EF4DB}"/>
                  </a:ext>
                </a:extLst>
              </p:cNvPr>
              <p:cNvSpPr>
                <a:spLocks noChangeArrowheads="1"/>
              </p:cNvSpPr>
              <p:nvPr/>
            </p:nvSpPr>
            <p:spPr bwMode="auto">
              <a:xfrm>
                <a:off x="4512" y="3216"/>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539" name="Rectangle 304">
                <a:extLst>
                  <a:ext uri="{FF2B5EF4-FFF2-40B4-BE49-F238E27FC236}">
                    <a16:creationId xmlns:a16="http://schemas.microsoft.com/office/drawing/2014/main" id="{3539E056-C994-4A71-BA32-41188D617E29}"/>
                  </a:ext>
                </a:extLst>
              </p:cNvPr>
              <p:cNvSpPr>
                <a:spLocks noChangeArrowheads="1"/>
              </p:cNvSpPr>
              <p:nvPr/>
            </p:nvSpPr>
            <p:spPr bwMode="auto">
              <a:xfrm>
                <a:off x="4512" y="3744"/>
                <a:ext cx="528" cy="144"/>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540" name="Rectangle 305">
                <a:extLst>
                  <a:ext uri="{FF2B5EF4-FFF2-40B4-BE49-F238E27FC236}">
                    <a16:creationId xmlns:a16="http://schemas.microsoft.com/office/drawing/2014/main" id="{AE8F80AB-AAE8-4EED-BECA-829CA0EE0482}"/>
                  </a:ext>
                </a:extLst>
              </p:cNvPr>
              <p:cNvSpPr>
                <a:spLocks noChangeArrowheads="1"/>
              </p:cNvSpPr>
              <p:nvPr/>
            </p:nvSpPr>
            <p:spPr bwMode="auto">
              <a:xfrm>
                <a:off x="3360" y="3072"/>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541" name="Rectangle 306">
                <a:extLst>
                  <a:ext uri="{FF2B5EF4-FFF2-40B4-BE49-F238E27FC236}">
                    <a16:creationId xmlns:a16="http://schemas.microsoft.com/office/drawing/2014/main" id="{A212DF24-A271-4E92-A8D8-68D743DF9247}"/>
                  </a:ext>
                </a:extLst>
              </p:cNvPr>
              <p:cNvSpPr>
                <a:spLocks noChangeArrowheads="1"/>
              </p:cNvSpPr>
              <p:nvPr/>
            </p:nvSpPr>
            <p:spPr bwMode="auto">
              <a:xfrm>
                <a:off x="3360" y="3216"/>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542" name="Rectangle 307">
                <a:extLst>
                  <a:ext uri="{FF2B5EF4-FFF2-40B4-BE49-F238E27FC236}">
                    <a16:creationId xmlns:a16="http://schemas.microsoft.com/office/drawing/2014/main" id="{91979B13-D419-491B-A70C-854FDE1A1D08}"/>
                  </a:ext>
                </a:extLst>
              </p:cNvPr>
              <p:cNvSpPr>
                <a:spLocks noChangeArrowheads="1"/>
              </p:cNvSpPr>
              <p:nvPr/>
            </p:nvSpPr>
            <p:spPr bwMode="auto">
              <a:xfrm>
                <a:off x="3360" y="3744"/>
                <a:ext cx="528" cy="144"/>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543" name="Rectangle 308">
                <a:extLst>
                  <a:ext uri="{FF2B5EF4-FFF2-40B4-BE49-F238E27FC236}">
                    <a16:creationId xmlns:a16="http://schemas.microsoft.com/office/drawing/2014/main" id="{C98635B2-62C1-454C-80A4-00A9E15CC23C}"/>
                  </a:ext>
                </a:extLst>
              </p:cNvPr>
              <p:cNvSpPr>
                <a:spLocks noChangeArrowheads="1"/>
              </p:cNvSpPr>
              <p:nvPr/>
            </p:nvSpPr>
            <p:spPr bwMode="auto">
              <a:xfrm>
                <a:off x="3936" y="3072"/>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544" name="Rectangle 309">
                <a:extLst>
                  <a:ext uri="{FF2B5EF4-FFF2-40B4-BE49-F238E27FC236}">
                    <a16:creationId xmlns:a16="http://schemas.microsoft.com/office/drawing/2014/main" id="{4B5FCCF2-A4EF-4E33-985B-82F12D74A36A}"/>
                  </a:ext>
                </a:extLst>
              </p:cNvPr>
              <p:cNvSpPr>
                <a:spLocks noChangeArrowheads="1"/>
              </p:cNvSpPr>
              <p:nvPr/>
            </p:nvSpPr>
            <p:spPr bwMode="auto">
              <a:xfrm>
                <a:off x="3936" y="3216"/>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545" name="Rectangle 310">
                <a:extLst>
                  <a:ext uri="{FF2B5EF4-FFF2-40B4-BE49-F238E27FC236}">
                    <a16:creationId xmlns:a16="http://schemas.microsoft.com/office/drawing/2014/main" id="{F2DD6F9A-7787-4317-B146-220FEBA1EEF7}"/>
                  </a:ext>
                </a:extLst>
              </p:cNvPr>
              <p:cNvSpPr>
                <a:spLocks noChangeArrowheads="1"/>
              </p:cNvSpPr>
              <p:nvPr/>
            </p:nvSpPr>
            <p:spPr bwMode="auto">
              <a:xfrm>
                <a:off x="3936" y="3744"/>
                <a:ext cx="528" cy="144"/>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546" name="Rectangle 311">
                <a:extLst>
                  <a:ext uri="{FF2B5EF4-FFF2-40B4-BE49-F238E27FC236}">
                    <a16:creationId xmlns:a16="http://schemas.microsoft.com/office/drawing/2014/main" id="{CADA1CBC-F676-4286-8F95-402839473E39}"/>
                  </a:ext>
                </a:extLst>
              </p:cNvPr>
              <p:cNvSpPr>
                <a:spLocks noChangeArrowheads="1"/>
              </p:cNvSpPr>
              <p:nvPr/>
            </p:nvSpPr>
            <p:spPr bwMode="auto">
              <a:xfrm>
                <a:off x="1008" y="3072"/>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latin typeface="Courier New" panose="02070309020205020404" pitchFamily="49" charset="0"/>
                  </a:rPr>
                  <a:t>r13 (sp)</a:t>
                </a:r>
              </a:p>
            </p:txBody>
          </p:sp>
          <p:sp>
            <p:nvSpPr>
              <p:cNvPr id="21547" name="Rectangle 312">
                <a:extLst>
                  <a:ext uri="{FF2B5EF4-FFF2-40B4-BE49-F238E27FC236}">
                    <a16:creationId xmlns:a16="http://schemas.microsoft.com/office/drawing/2014/main" id="{0590915E-18D2-43B4-B162-F82605D5B967}"/>
                  </a:ext>
                </a:extLst>
              </p:cNvPr>
              <p:cNvSpPr>
                <a:spLocks noChangeArrowheads="1"/>
              </p:cNvSpPr>
              <p:nvPr/>
            </p:nvSpPr>
            <p:spPr bwMode="auto">
              <a:xfrm>
                <a:off x="1008" y="3216"/>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r14 (lr)</a:t>
                </a:r>
              </a:p>
            </p:txBody>
          </p:sp>
          <p:sp>
            <p:nvSpPr>
              <p:cNvPr id="21548" name="Rectangle 313">
                <a:extLst>
                  <a:ext uri="{FF2B5EF4-FFF2-40B4-BE49-F238E27FC236}">
                    <a16:creationId xmlns:a16="http://schemas.microsoft.com/office/drawing/2014/main" id="{8D32B198-309D-4B61-8E51-D6116DF664D2}"/>
                  </a:ext>
                </a:extLst>
              </p:cNvPr>
              <p:cNvSpPr>
                <a:spLocks noChangeArrowheads="1"/>
              </p:cNvSpPr>
              <p:nvPr/>
            </p:nvSpPr>
            <p:spPr bwMode="auto">
              <a:xfrm>
                <a:off x="1008" y="3744"/>
                <a:ext cx="528" cy="144"/>
              </a:xfrm>
              <a:prstGeom prst="rect">
                <a:avLst/>
              </a:prstGeom>
              <a:solidFill>
                <a:srgbClr val="C0C0C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spsr</a:t>
                </a:r>
              </a:p>
            </p:txBody>
          </p:sp>
          <p:sp>
            <p:nvSpPr>
              <p:cNvPr id="21549" name="Rectangle 314">
                <a:extLst>
                  <a:ext uri="{FF2B5EF4-FFF2-40B4-BE49-F238E27FC236}">
                    <a16:creationId xmlns:a16="http://schemas.microsoft.com/office/drawing/2014/main" id="{23F22334-25C3-4123-A0F0-FAE509E83295}"/>
                  </a:ext>
                </a:extLst>
              </p:cNvPr>
              <p:cNvSpPr>
                <a:spLocks noChangeArrowheads="1"/>
              </p:cNvSpPr>
              <p:nvPr/>
            </p:nvSpPr>
            <p:spPr bwMode="auto">
              <a:xfrm>
                <a:off x="2784" y="235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1550" name="Rectangle 315">
                <a:extLst>
                  <a:ext uri="{FF2B5EF4-FFF2-40B4-BE49-F238E27FC236}">
                    <a16:creationId xmlns:a16="http://schemas.microsoft.com/office/drawing/2014/main" id="{6EC169D4-AE6D-4947-BEA5-78827D810898}"/>
                  </a:ext>
                </a:extLst>
              </p:cNvPr>
              <p:cNvSpPr>
                <a:spLocks noChangeArrowheads="1"/>
              </p:cNvSpPr>
              <p:nvPr/>
            </p:nvSpPr>
            <p:spPr bwMode="auto">
              <a:xfrm>
                <a:off x="2784" y="249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1551" name="Rectangle 316">
                <a:extLst>
                  <a:ext uri="{FF2B5EF4-FFF2-40B4-BE49-F238E27FC236}">
                    <a16:creationId xmlns:a16="http://schemas.microsoft.com/office/drawing/2014/main" id="{2D5DD81B-CF5B-4436-8717-D81C970A6914}"/>
                  </a:ext>
                </a:extLst>
              </p:cNvPr>
              <p:cNvSpPr>
                <a:spLocks noChangeArrowheads="1"/>
              </p:cNvSpPr>
              <p:nvPr/>
            </p:nvSpPr>
            <p:spPr bwMode="auto">
              <a:xfrm>
                <a:off x="2784" y="2640"/>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1552" name="Rectangle 317">
                <a:extLst>
                  <a:ext uri="{FF2B5EF4-FFF2-40B4-BE49-F238E27FC236}">
                    <a16:creationId xmlns:a16="http://schemas.microsoft.com/office/drawing/2014/main" id="{00BF9569-294B-4BC3-BED8-C2D7C4269EBE}"/>
                  </a:ext>
                </a:extLst>
              </p:cNvPr>
              <p:cNvSpPr>
                <a:spLocks noChangeArrowheads="1"/>
              </p:cNvSpPr>
              <p:nvPr/>
            </p:nvSpPr>
            <p:spPr bwMode="auto">
              <a:xfrm>
                <a:off x="2784" y="278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1553" name="Rectangle 318">
                <a:extLst>
                  <a:ext uri="{FF2B5EF4-FFF2-40B4-BE49-F238E27FC236}">
                    <a16:creationId xmlns:a16="http://schemas.microsoft.com/office/drawing/2014/main" id="{7FCE73E3-6C37-4EB9-812D-A604DE9E6F28}"/>
                  </a:ext>
                </a:extLst>
              </p:cNvPr>
              <p:cNvSpPr>
                <a:spLocks noChangeArrowheads="1"/>
              </p:cNvSpPr>
              <p:nvPr/>
            </p:nvSpPr>
            <p:spPr bwMode="auto">
              <a:xfrm>
                <a:off x="2784" y="2928"/>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1554" name="Rectangle 319">
                <a:extLst>
                  <a:ext uri="{FF2B5EF4-FFF2-40B4-BE49-F238E27FC236}">
                    <a16:creationId xmlns:a16="http://schemas.microsoft.com/office/drawing/2014/main" id="{89F0FE99-F840-4243-A8A1-81AA2C11490A}"/>
                  </a:ext>
                </a:extLst>
              </p:cNvPr>
              <p:cNvSpPr>
                <a:spLocks noChangeArrowheads="1"/>
              </p:cNvSpPr>
              <p:nvPr/>
            </p:nvSpPr>
            <p:spPr bwMode="auto">
              <a:xfrm>
                <a:off x="2784" y="3072"/>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555" name="Rectangle 320">
                <a:extLst>
                  <a:ext uri="{FF2B5EF4-FFF2-40B4-BE49-F238E27FC236}">
                    <a16:creationId xmlns:a16="http://schemas.microsoft.com/office/drawing/2014/main" id="{75440311-D84A-4D13-B351-209FEC32652B}"/>
                  </a:ext>
                </a:extLst>
              </p:cNvPr>
              <p:cNvSpPr>
                <a:spLocks noChangeArrowheads="1"/>
              </p:cNvSpPr>
              <p:nvPr/>
            </p:nvSpPr>
            <p:spPr bwMode="auto">
              <a:xfrm>
                <a:off x="2784" y="3216"/>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1556" name="Rectangle 321">
                <a:extLst>
                  <a:ext uri="{FF2B5EF4-FFF2-40B4-BE49-F238E27FC236}">
                    <a16:creationId xmlns:a16="http://schemas.microsoft.com/office/drawing/2014/main" id="{0D0D0E52-8BF6-4B68-BF51-6F4DAA57E76B}"/>
                  </a:ext>
                </a:extLst>
              </p:cNvPr>
              <p:cNvSpPr>
                <a:spLocks noChangeArrowheads="1"/>
              </p:cNvSpPr>
              <p:nvPr/>
            </p:nvSpPr>
            <p:spPr bwMode="auto">
              <a:xfrm>
                <a:off x="2784" y="3744"/>
                <a:ext cx="528" cy="144"/>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1557" name="Rectangle 322">
                <a:extLst>
                  <a:ext uri="{FF2B5EF4-FFF2-40B4-BE49-F238E27FC236}">
                    <a16:creationId xmlns:a16="http://schemas.microsoft.com/office/drawing/2014/main" id="{07D3711A-0EB3-4010-8675-30EA7953C9C7}"/>
                  </a:ext>
                </a:extLst>
              </p:cNvPr>
              <p:cNvSpPr>
                <a:spLocks noChangeArrowheads="1"/>
              </p:cNvSpPr>
              <p:nvPr/>
            </p:nvSpPr>
            <p:spPr bwMode="auto">
              <a:xfrm>
                <a:off x="318" y="896"/>
                <a:ext cx="2064"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Current Visible Registers</a:t>
                </a:r>
              </a:p>
            </p:txBody>
          </p:sp>
          <p:sp>
            <p:nvSpPr>
              <p:cNvPr id="21558" name="Rectangle 323">
                <a:extLst>
                  <a:ext uri="{FF2B5EF4-FFF2-40B4-BE49-F238E27FC236}">
                    <a16:creationId xmlns:a16="http://schemas.microsoft.com/office/drawing/2014/main" id="{BAB9B7CA-6A92-4FB6-8D08-3142069A7FFB}"/>
                  </a:ext>
                </a:extLst>
              </p:cNvPr>
              <p:cNvSpPr>
                <a:spLocks noChangeArrowheads="1"/>
              </p:cNvSpPr>
              <p:nvPr/>
            </p:nvSpPr>
            <p:spPr bwMode="auto">
              <a:xfrm>
                <a:off x="3162" y="1578"/>
                <a:ext cx="1812"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500">
                    <a:solidFill>
                      <a:srgbClr val="DB5214"/>
                    </a:solidFill>
                  </a:rPr>
                  <a:t>Banked out Registers</a:t>
                </a:r>
              </a:p>
            </p:txBody>
          </p:sp>
          <p:sp>
            <p:nvSpPr>
              <p:cNvPr id="21559" name="Rectangle 324">
                <a:extLst>
                  <a:ext uri="{FF2B5EF4-FFF2-40B4-BE49-F238E27FC236}">
                    <a16:creationId xmlns:a16="http://schemas.microsoft.com/office/drawing/2014/main" id="{3B75C466-40FE-4E3E-B0D9-F8E2E540149A}"/>
                  </a:ext>
                </a:extLst>
              </p:cNvPr>
              <p:cNvSpPr>
                <a:spLocks noChangeArrowheads="1"/>
              </p:cNvSpPr>
              <p:nvPr/>
            </p:nvSpPr>
            <p:spPr bwMode="auto">
              <a:xfrm>
                <a:off x="2160" y="1944"/>
                <a:ext cx="528"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User,</a:t>
                </a:r>
              </a:p>
              <a:p>
                <a:pPr algn="ctr">
                  <a:spcBef>
                    <a:spcPct val="0"/>
                  </a:spcBef>
                  <a:buClrTx/>
                  <a:buFontTx/>
                  <a:buNone/>
                </a:pPr>
                <a:r>
                  <a:rPr lang="es-ES" altLang="en-US" sz="1200"/>
                  <a:t>SYS</a:t>
                </a:r>
              </a:p>
            </p:txBody>
          </p:sp>
          <p:sp>
            <p:nvSpPr>
              <p:cNvPr id="21560" name="Rectangle 325">
                <a:extLst>
                  <a:ext uri="{FF2B5EF4-FFF2-40B4-BE49-F238E27FC236}">
                    <a16:creationId xmlns:a16="http://schemas.microsoft.com/office/drawing/2014/main" id="{B03870FE-5D0E-4B24-B982-4C619E7C037B}"/>
                  </a:ext>
                </a:extLst>
              </p:cNvPr>
              <p:cNvSpPr>
                <a:spLocks noChangeArrowheads="1"/>
              </p:cNvSpPr>
              <p:nvPr/>
            </p:nvSpPr>
            <p:spPr bwMode="auto">
              <a:xfrm>
                <a:off x="2784"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FIQ</a:t>
                </a:r>
              </a:p>
            </p:txBody>
          </p:sp>
          <p:sp>
            <p:nvSpPr>
              <p:cNvPr id="21561" name="Rectangle 326">
                <a:extLst>
                  <a:ext uri="{FF2B5EF4-FFF2-40B4-BE49-F238E27FC236}">
                    <a16:creationId xmlns:a16="http://schemas.microsoft.com/office/drawing/2014/main" id="{74DED046-7DEB-47EA-ABEF-13ED4762C093}"/>
                  </a:ext>
                </a:extLst>
              </p:cNvPr>
              <p:cNvSpPr>
                <a:spLocks noChangeArrowheads="1"/>
              </p:cNvSpPr>
              <p:nvPr/>
            </p:nvSpPr>
            <p:spPr bwMode="auto">
              <a:xfrm>
                <a:off x="3360"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IRQ</a:t>
                </a:r>
              </a:p>
            </p:txBody>
          </p:sp>
          <p:sp>
            <p:nvSpPr>
              <p:cNvPr id="21562" name="Rectangle 327">
                <a:extLst>
                  <a:ext uri="{FF2B5EF4-FFF2-40B4-BE49-F238E27FC236}">
                    <a16:creationId xmlns:a16="http://schemas.microsoft.com/office/drawing/2014/main" id="{C5C5DC44-D800-402B-BFE6-A075F51032A3}"/>
                  </a:ext>
                </a:extLst>
              </p:cNvPr>
              <p:cNvSpPr>
                <a:spLocks noChangeArrowheads="1"/>
              </p:cNvSpPr>
              <p:nvPr/>
            </p:nvSpPr>
            <p:spPr bwMode="auto">
              <a:xfrm>
                <a:off x="3936" y="2023"/>
                <a:ext cx="5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SVC</a:t>
                </a:r>
              </a:p>
            </p:txBody>
          </p:sp>
          <p:sp>
            <p:nvSpPr>
              <p:cNvPr id="21563" name="Rectangle 328">
                <a:extLst>
                  <a:ext uri="{FF2B5EF4-FFF2-40B4-BE49-F238E27FC236}">
                    <a16:creationId xmlns:a16="http://schemas.microsoft.com/office/drawing/2014/main" id="{D43A023B-750B-41E5-B330-A20F0FD824B7}"/>
                  </a:ext>
                </a:extLst>
              </p:cNvPr>
              <p:cNvSpPr>
                <a:spLocks noChangeArrowheads="1"/>
              </p:cNvSpPr>
              <p:nvPr/>
            </p:nvSpPr>
            <p:spPr bwMode="auto">
              <a:xfrm>
                <a:off x="4512" y="2023"/>
                <a:ext cx="5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1200"/>
                  <a:t>Undef</a:t>
                </a:r>
              </a:p>
            </p:txBody>
          </p:sp>
          <p:sp>
            <p:nvSpPr>
              <p:cNvPr id="21564" name="Rectangle 329">
                <a:extLst>
                  <a:ext uri="{FF2B5EF4-FFF2-40B4-BE49-F238E27FC236}">
                    <a16:creationId xmlns:a16="http://schemas.microsoft.com/office/drawing/2014/main" id="{2B26904A-F093-4514-A3A6-DC7E8627458B}"/>
                  </a:ext>
                </a:extLst>
              </p:cNvPr>
              <p:cNvSpPr>
                <a:spLocks noChangeArrowheads="1"/>
              </p:cNvSpPr>
              <p:nvPr/>
            </p:nvSpPr>
            <p:spPr bwMode="auto">
              <a:xfrm>
                <a:off x="2160" y="307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1565" name="Rectangle 330">
                <a:extLst>
                  <a:ext uri="{FF2B5EF4-FFF2-40B4-BE49-F238E27FC236}">
                    <a16:creationId xmlns:a16="http://schemas.microsoft.com/office/drawing/2014/main" id="{4F9626A5-622A-469E-BFE5-0EC97F86BA9D}"/>
                  </a:ext>
                </a:extLst>
              </p:cNvPr>
              <p:cNvSpPr>
                <a:spLocks noChangeArrowheads="1"/>
              </p:cNvSpPr>
              <p:nvPr/>
            </p:nvSpPr>
            <p:spPr bwMode="auto">
              <a:xfrm>
                <a:off x="2160" y="321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grpSp>
      </p:grpSp>
      <p:sp>
        <p:nvSpPr>
          <p:cNvPr id="21512" name="Rectangle 331">
            <a:extLst>
              <a:ext uri="{FF2B5EF4-FFF2-40B4-BE49-F238E27FC236}">
                <a16:creationId xmlns:a16="http://schemas.microsoft.com/office/drawing/2014/main" id="{B31BDBD3-2597-43A5-9C5C-9C177300C83A}"/>
              </a:ext>
            </a:extLst>
          </p:cNvPr>
          <p:cNvSpPr>
            <a:spLocks noGrp="1" noChangeArrowheads="1"/>
          </p:cNvSpPr>
          <p:nvPr>
            <p:ph type="title" idx="4294967295"/>
          </p:nvPr>
        </p:nvSpPr>
        <p:spPr>
          <a:xfrm>
            <a:off x="2628901" y="0"/>
            <a:ext cx="5108972" cy="742950"/>
          </a:xfrm>
          <a:solidFill>
            <a:schemeClr val="bg1"/>
          </a:solidFill>
        </p:spPr>
        <p:txBody>
          <a:bodyPr/>
          <a:lstStyle/>
          <a:p>
            <a:pPr>
              <a:buClrTx/>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s-ES" altLang="en-US"/>
              <a:t>The ARM Register Set</a:t>
            </a:r>
          </a:p>
        </p:txBody>
      </p:sp>
      <p:sp>
        <p:nvSpPr>
          <p:cNvPr id="13644" name="Rectangle 332">
            <a:extLst>
              <a:ext uri="{FF2B5EF4-FFF2-40B4-BE49-F238E27FC236}">
                <a16:creationId xmlns:a16="http://schemas.microsoft.com/office/drawing/2014/main" id="{68B30F40-B725-4898-A889-5690AA4D5742}"/>
              </a:ext>
            </a:extLst>
          </p:cNvPr>
          <p:cNvSpPr>
            <a:spLocks noChangeArrowheads="1"/>
          </p:cNvSpPr>
          <p:nvPr/>
        </p:nvSpPr>
        <p:spPr bwMode="auto">
          <a:xfrm>
            <a:off x="7029450" y="914400"/>
            <a:ext cx="742950" cy="51435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13645" name="Rectangle 333">
            <a:extLst>
              <a:ext uri="{FF2B5EF4-FFF2-40B4-BE49-F238E27FC236}">
                <a16:creationId xmlns:a16="http://schemas.microsoft.com/office/drawing/2014/main" id="{2CC5A36E-8E84-4B48-A057-56B01B2F2ACF}"/>
              </a:ext>
            </a:extLst>
          </p:cNvPr>
          <p:cNvSpPr>
            <a:spLocks noChangeArrowheads="1"/>
          </p:cNvSpPr>
          <p:nvPr/>
        </p:nvSpPr>
        <p:spPr bwMode="auto">
          <a:xfrm>
            <a:off x="7029450" y="914400"/>
            <a:ext cx="742950" cy="40005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13646" name="Rectangle 334">
            <a:extLst>
              <a:ext uri="{FF2B5EF4-FFF2-40B4-BE49-F238E27FC236}">
                <a16:creationId xmlns:a16="http://schemas.microsoft.com/office/drawing/2014/main" id="{A3CA4FB3-5F2D-4B78-844B-05B1833220E0}"/>
              </a:ext>
            </a:extLst>
          </p:cNvPr>
          <p:cNvSpPr>
            <a:spLocks noChangeArrowheads="1"/>
          </p:cNvSpPr>
          <p:nvPr/>
        </p:nvSpPr>
        <p:spPr bwMode="auto">
          <a:xfrm>
            <a:off x="7029450" y="971550"/>
            <a:ext cx="742950" cy="40005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13647" name="Rectangle 335">
            <a:extLst>
              <a:ext uri="{FF2B5EF4-FFF2-40B4-BE49-F238E27FC236}">
                <a16:creationId xmlns:a16="http://schemas.microsoft.com/office/drawing/2014/main" id="{19C675EC-97AE-4BC6-B1CD-672416C39417}"/>
              </a:ext>
            </a:extLst>
          </p:cNvPr>
          <p:cNvSpPr>
            <a:spLocks noChangeArrowheads="1"/>
          </p:cNvSpPr>
          <p:nvPr/>
        </p:nvSpPr>
        <p:spPr bwMode="auto">
          <a:xfrm>
            <a:off x="7029450" y="1028700"/>
            <a:ext cx="742950" cy="40005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13648" name="Rectangle 336">
            <a:extLst>
              <a:ext uri="{FF2B5EF4-FFF2-40B4-BE49-F238E27FC236}">
                <a16:creationId xmlns:a16="http://schemas.microsoft.com/office/drawing/2014/main" id="{1E82E81E-D5C0-49F9-8157-535205002E09}"/>
              </a:ext>
            </a:extLst>
          </p:cNvPr>
          <p:cNvSpPr>
            <a:spLocks noChangeArrowheads="1"/>
          </p:cNvSpPr>
          <p:nvPr/>
        </p:nvSpPr>
        <p:spPr bwMode="auto">
          <a:xfrm>
            <a:off x="7029450" y="857250"/>
            <a:ext cx="742950" cy="51435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1518" name="Text Box 338">
            <a:extLst>
              <a:ext uri="{FF2B5EF4-FFF2-40B4-BE49-F238E27FC236}">
                <a16:creationId xmlns:a16="http://schemas.microsoft.com/office/drawing/2014/main" id="{6D8CE041-7540-4863-8A20-304E5D566111}"/>
              </a:ext>
            </a:extLst>
          </p:cNvPr>
          <p:cNvSpPr txBox="1">
            <a:spLocks noChangeArrowheads="1"/>
          </p:cNvSpPr>
          <p:nvPr/>
        </p:nvSpPr>
        <p:spPr bwMode="auto">
          <a:xfrm>
            <a:off x="4400550" y="914400"/>
            <a:ext cx="3314700" cy="25391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_tradnl" altLang="en-US" sz="105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3403"/>
                                        </p:tgtEl>
                                        <p:attrNameLst>
                                          <p:attrName>style.visibility</p:attrName>
                                        </p:attrNameLst>
                                      </p:cBhvr>
                                      <p:to>
                                        <p:strVal val="visible"/>
                                      </p:to>
                                    </p:set>
                                  </p:childTnLst>
                                  <p:subTnLst>
                                    <p:set>
                                      <p:cBhvr override="childStyle">
                                        <p:cTn dur="1" fill="hold" display="0" masterRel="nextClick" afterEffect="1"/>
                                        <p:tgtEl>
                                          <p:spTgt spid="1340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3644"/>
                                        </p:tgtEl>
                                        <p:attrNameLst>
                                          <p:attrName>style.visibility</p:attrName>
                                        </p:attrNameLst>
                                      </p:cBhvr>
                                      <p:to>
                                        <p:strVal val="visible"/>
                                      </p:to>
                                    </p:set>
                                  </p:childTnLst>
                                  <p:subTnLst>
                                    <p:set>
                                      <p:cBhvr override="childStyle">
                                        <p:cTn dur="1" fill="hold" display="0" masterRel="nextClick" afterEffect="1"/>
                                        <p:tgtEl>
                                          <p:spTgt spid="13644"/>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3451"/>
                                        </p:tgtEl>
                                        <p:attrNameLst>
                                          <p:attrName>style.visibility</p:attrName>
                                        </p:attrNameLst>
                                      </p:cBhvr>
                                      <p:to>
                                        <p:strVal val="visible"/>
                                      </p:to>
                                    </p:set>
                                  </p:childTnLst>
                                  <p:subTnLst>
                                    <p:set>
                                      <p:cBhvr override="childStyle">
                                        <p:cTn dur="1" fill="hold" display="0" masterRel="nextClick" afterEffect="1"/>
                                        <p:tgtEl>
                                          <p:spTgt spid="13451"/>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3645"/>
                                        </p:tgtEl>
                                        <p:attrNameLst>
                                          <p:attrName>style.visibility</p:attrName>
                                        </p:attrNameLst>
                                      </p:cBhvr>
                                      <p:to>
                                        <p:strVal val="visible"/>
                                      </p:to>
                                    </p:set>
                                  </p:childTnLst>
                                  <p:subTnLst>
                                    <p:set>
                                      <p:cBhvr override="childStyle">
                                        <p:cTn dur="1" fill="hold" display="0" masterRel="nextClick" afterEffect="1"/>
                                        <p:tgtEl>
                                          <p:spTgt spid="13645"/>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3547"/>
                                        </p:tgtEl>
                                        <p:attrNameLst>
                                          <p:attrName>style.visibility</p:attrName>
                                        </p:attrNameLst>
                                      </p:cBhvr>
                                      <p:to>
                                        <p:strVal val="visible"/>
                                      </p:to>
                                    </p:set>
                                  </p:childTnLst>
                                  <p:subTnLst>
                                    <p:set>
                                      <p:cBhvr override="childStyle">
                                        <p:cTn dur="1" fill="hold" display="0" masterRel="nextClick" afterEffect="1"/>
                                        <p:tgtEl>
                                          <p:spTgt spid="13547"/>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3646"/>
                                        </p:tgtEl>
                                        <p:attrNameLst>
                                          <p:attrName>style.visibility</p:attrName>
                                        </p:attrNameLst>
                                      </p:cBhvr>
                                      <p:to>
                                        <p:strVal val="visible"/>
                                      </p:to>
                                    </p:set>
                                  </p:childTnLst>
                                  <p:subTnLst>
                                    <p:set>
                                      <p:cBhvr override="childStyle">
                                        <p:cTn dur="1" fill="hold" display="0" masterRel="nextClick" afterEffect="1"/>
                                        <p:tgtEl>
                                          <p:spTgt spid="13646"/>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13499"/>
                                        </p:tgtEl>
                                        <p:attrNameLst>
                                          <p:attrName>style.visibility</p:attrName>
                                        </p:attrNameLst>
                                      </p:cBhvr>
                                      <p:to>
                                        <p:strVal val="visible"/>
                                      </p:to>
                                    </p:set>
                                  </p:childTnLst>
                                  <p:subTnLst>
                                    <p:set>
                                      <p:cBhvr override="childStyle">
                                        <p:cTn dur="1" fill="hold" display="0" masterRel="nextClick" afterEffect="1"/>
                                        <p:tgtEl>
                                          <p:spTgt spid="13499"/>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fill="hold" nodeType="clickEffect">
                                  <p:stCondLst>
                                    <p:cond delay="0"/>
                                  </p:stCondLst>
                                  <p:childTnLst>
                                    <p:set>
                                      <p:cBhvr additive="repl">
                                        <p:cTn id="34" dur="1" fill="hold">
                                          <p:stCondLst>
                                            <p:cond delay="0"/>
                                          </p:stCondLst>
                                        </p:cTn>
                                        <p:tgtEl>
                                          <p:spTgt spid="13647"/>
                                        </p:tgtEl>
                                        <p:attrNameLst>
                                          <p:attrName>style.visibility</p:attrName>
                                        </p:attrNameLst>
                                      </p:cBhvr>
                                      <p:to>
                                        <p:strVal val="visible"/>
                                      </p:to>
                                    </p:set>
                                  </p:childTnLst>
                                  <p:subTnLst>
                                    <p:set>
                                      <p:cBhvr override="childStyle">
                                        <p:cTn dur="1" fill="hold" display="0" masterRel="nextClick" afterEffect="1"/>
                                        <p:tgtEl>
                                          <p:spTgt spid="13647"/>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13595"/>
                                        </p:tgtEl>
                                        <p:attrNameLst>
                                          <p:attrName>style.visibility</p:attrName>
                                        </p:attrNameLst>
                                      </p:cBhvr>
                                      <p:to>
                                        <p:strVal val="visible"/>
                                      </p:to>
                                    </p:set>
                                  </p:childTnLst>
                                  <p:subTnLst>
                                    <p:set>
                                      <p:cBhvr override="childStyle">
                                        <p:cTn dur="1" fill="hold" display="0" masterRel="nextClick" afterEffect="1"/>
                                        <p:tgtEl>
                                          <p:spTgt spid="13595"/>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fill="hold" nodeType="clickEffect">
                                  <p:stCondLst>
                                    <p:cond delay="0"/>
                                  </p:stCondLst>
                                  <p:childTnLst>
                                    <p:set>
                                      <p:cBhvr additive="repl">
                                        <p:cTn id="42" dur="1" fill="hold">
                                          <p:stCondLst>
                                            <p:cond delay="0"/>
                                          </p:stCondLst>
                                        </p:cTn>
                                        <p:tgtEl>
                                          <p:spTgt spid="13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44" grpId="0" animBg="1"/>
      <p:bldP spid="13645" grpId="0" animBg="1"/>
      <p:bldP spid="13646" grpId="0" animBg="1"/>
      <p:bldP spid="13647" grpId="0" animBg="1"/>
      <p:bldP spid="136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7215BC5-93BE-4015-BF22-B575B9665DD6}"/>
              </a:ext>
            </a:extLst>
          </p:cNvPr>
          <p:cNvSpPr>
            <a:spLocks noGrp="1" noChangeArrowheads="1"/>
          </p:cNvSpPr>
          <p:nvPr>
            <p:ph type="title"/>
          </p:nvPr>
        </p:nvSpPr>
        <p:spPr>
          <a:xfrm>
            <a:off x="2628901" y="0"/>
            <a:ext cx="5108972" cy="742950"/>
          </a:xfrm>
        </p:spPr>
        <p:txBody>
          <a:bodyPr spcFirstLastPara="1" wrap="square" lIns="69120" tIns="34560" rIns="69120" bIns="34560" anchor="t" anchorCtr="0">
            <a:normAutofit/>
          </a:bodyPr>
          <a:lstStyle/>
          <a:p>
            <a:pPr>
              <a:buClrTx/>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s-ES" altLang="en-US"/>
              <a:t>Special Registers</a:t>
            </a:r>
          </a:p>
        </p:txBody>
      </p:sp>
      <p:sp>
        <p:nvSpPr>
          <p:cNvPr id="23555" name="Rectangle 3">
            <a:extLst>
              <a:ext uri="{FF2B5EF4-FFF2-40B4-BE49-F238E27FC236}">
                <a16:creationId xmlns:a16="http://schemas.microsoft.com/office/drawing/2014/main" id="{0E68F1AF-9471-4162-AA80-1A2E1BECE703}"/>
              </a:ext>
            </a:extLst>
          </p:cNvPr>
          <p:cNvSpPr>
            <a:spLocks noGrp="1" noChangeArrowheads="1"/>
          </p:cNvSpPr>
          <p:nvPr>
            <p:ph type="body" idx="1"/>
          </p:nvPr>
        </p:nvSpPr>
        <p:spPr>
          <a:xfrm>
            <a:off x="1314450" y="857250"/>
            <a:ext cx="6456760" cy="3829050"/>
          </a:xfrm>
        </p:spPr>
        <p:txBody>
          <a:bodyPr spcFirstLastPara="1" wrap="square" lIns="69120" tIns="34560" rIns="69120" bIns="34560" anchor="t" anchorCtr="0">
            <a:normAutofit fontScale="92500" lnSpcReduction="20000"/>
          </a:bodyPr>
          <a:lstStyle/>
          <a:p>
            <a:pPr marL="255985" indent="-255985">
              <a:buClr>
                <a:srgbClr val="DB5214"/>
              </a:buClr>
              <a:buSzPct val="8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Special function registers:</a:t>
            </a:r>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PC</a:t>
            </a:r>
            <a:r>
              <a:rPr lang="en-US" altLang="en-US"/>
              <a:t> (R15): Program Counter. Any instruction with PC as its destination register is a program branch  </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LR</a:t>
            </a:r>
            <a:r>
              <a:rPr lang="en-US" altLang="en-US"/>
              <a:t> (R14): Link Register. Saves a copy of PC when executing the BL instruction (subroutine call) or when jumping to an exception or interrupt routine</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		- It is copied back to PC on the return from those routines</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SP</a:t>
            </a:r>
            <a:r>
              <a:rPr lang="en-US" altLang="en-US"/>
              <a:t> (R13): Stack Pointer. There is </a:t>
            </a:r>
            <a:r>
              <a:rPr lang="en-US" altLang="en-US" b="1">
                <a:solidFill>
                  <a:srgbClr val="FF6600"/>
                </a:solidFill>
              </a:rPr>
              <a:t>no stack</a:t>
            </a:r>
            <a:r>
              <a:rPr lang="en-US" altLang="en-US"/>
              <a:t> in the ARM architecture. Even so, R13 is usually reserved as a pointer for the program-managed stack</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CPSR</a:t>
            </a:r>
            <a:r>
              <a:rPr lang="en-US" altLang="en-US"/>
              <a:t> : Current Program Status Register. Holds the visible status register</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a:p>
          <a:p>
            <a:pPr marL="556022" lvl="1" indent="-213122">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b="1">
                <a:solidFill>
                  <a:srgbClr val="DB5214"/>
                </a:solidFill>
              </a:rPr>
              <a:t>SPSR</a:t>
            </a:r>
            <a:r>
              <a:rPr lang="en-US" altLang="en-US"/>
              <a:t> : Saved Program Status Register. Holds a copy of the previous status register while executing exception or interrupt routines </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		- It is copied back to CPSR on the return from the exception or interrupt </a:t>
            </a:r>
          </a:p>
          <a:p>
            <a:pPr marL="556022" lvl="1" indent="-213122">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		- No SPSR available in User or System modes</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21DAFE6-63F6-4A9F-893F-958D2E213A07}"/>
              </a:ext>
            </a:extLst>
          </p:cNvPr>
          <p:cNvSpPr>
            <a:spLocks noGrp="1" noChangeArrowheads="1"/>
          </p:cNvSpPr>
          <p:nvPr>
            <p:ph type="title" idx="4294967295"/>
          </p:nvPr>
        </p:nvSpPr>
        <p:spPr>
          <a:xfrm>
            <a:off x="2628901" y="0"/>
            <a:ext cx="5108972" cy="742950"/>
          </a:xfrm>
          <a:solidFill>
            <a:schemeClr val="bg1"/>
          </a:solidFill>
        </p:spPr>
        <p:txBody>
          <a:bodyPr>
            <a:normAutofit fontScale="90000"/>
          </a:bodyPr>
          <a:lstStyle/>
          <a:p>
            <a:pPr>
              <a:buClrTx/>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s-ES" altLang="en-US"/>
              <a:t>Register Organization Summary</a:t>
            </a:r>
          </a:p>
        </p:txBody>
      </p:sp>
      <p:sp>
        <p:nvSpPr>
          <p:cNvPr id="25603" name="Rectangle 3">
            <a:extLst>
              <a:ext uri="{FF2B5EF4-FFF2-40B4-BE49-F238E27FC236}">
                <a16:creationId xmlns:a16="http://schemas.microsoft.com/office/drawing/2014/main" id="{34AC16D0-EEAF-4B38-8D35-3847436D91E7}"/>
              </a:ext>
            </a:extLst>
          </p:cNvPr>
          <p:cNvSpPr>
            <a:spLocks noChangeArrowheads="1"/>
          </p:cNvSpPr>
          <p:nvPr/>
        </p:nvSpPr>
        <p:spPr bwMode="auto">
          <a:xfrm>
            <a:off x="2457450" y="1143000"/>
            <a:ext cx="628650" cy="137160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User</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mode</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r0-r7,</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r15,</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and</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cpsr</a:t>
            </a:r>
          </a:p>
        </p:txBody>
      </p:sp>
      <p:sp>
        <p:nvSpPr>
          <p:cNvPr id="25604" name="Rectangle 4">
            <a:extLst>
              <a:ext uri="{FF2B5EF4-FFF2-40B4-BE49-F238E27FC236}">
                <a16:creationId xmlns:a16="http://schemas.microsoft.com/office/drawing/2014/main" id="{9DF9184A-E1D1-4D68-A10C-954D67CE5A5C}"/>
              </a:ext>
            </a:extLst>
          </p:cNvPr>
          <p:cNvSpPr>
            <a:spLocks noChangeArrowheads="1"/>
          </p:cNvSpPr>
          <p:nvPr/>
        </p:nvSpPr>
        <p:spPr bwMode="auto">
          <a:xfrm>
            <a:off x="2457450" y="371475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05" name="Rectangle 5">
            <a:extLst>
              <a:ext uri="{FF2B5EF4-FFF2-40B4-BE49-F238E27FC236}">
                <a16:creationId xmlns:a16="http://schemas.microsoft.com/office/drawing/2014/main" id="{87359C45-2F18-46DE-AA93-25C6067AB91E}"/>
              </a:ext>
            </a:extLst>
          </p:cNvPr>
          <p:cNvSpPr>
            <a:spLocks noChangeArrowheads="1"/>
          </p:cNvSpPr>
          <p:nvPr/>
        </p:nvSpPr>
        <p:spPr bwMode="auto">
          <a:xfrm>
            <a:off x="2457450" y="400050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06" name="Rectangle 6">
            <a:extLst>
              <a:ext uri="{FF2B5EF4-FFF2-40B4-BE49-F238E27FC236}">
                <a16:creationId xmlns:a16="http://schemas.microsoft.com/office/drawing/2014/main" id="{5FC1CA43-6EDD-4702-B2E5-F384B533A6E8}"/>
              </a:ext>
            </a:extLst>
          </p:cNvPr>
          <p:cNvSpPr>
            <a:spLocks noChangeArrowheads="1"/>
          </p:cNvSpPr>
          <p:nvPr/>
        </p:nvSpPr>
        <p:spPr bwMode="auto">
          <a:xfrm>
            <a:off x="2457450" y="2514600"/>
            <a:ext cx="628650" cy="171450"/>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5607" name="Rectangle 7">
            <a:extLst>
              <a:ext uri="{FF2B5EF4-FFF2-40B4-BE49-F238E27FC236}">
                <a16:creationId xmlns:a16="http://schemas.microsoft.com/office/drawing/2014/main" id="{3403BE65-BB1B-45C8-B576-1B98394A16A0}"/>
              </a:ext>
            </a:extLst>
          </p:cNvPr>
          <p:cNvSpPr>
            <a:spLocks noChangeArrowheads="1"/>
          </p:cNvSpPr>
          <p:nvPr/>
        </p:nvSpPr>
        <p:spPr bwMode="auto">
          <a:xfrm>
            <a:off x="2457450" y="2686050"/>
            <a:ext cx="628650" cy="171450"/>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5608" name="Rectangle 8">
            <a:extLst>
              <a:ext uri="{FF2B5EF4-FFF2-40B4-BE49-F238E27FC236}">
                <a16:creationId xmlns:a16="http://schemas.microsoft.com/office/drawing/2014/main" id="{9737FCCE-7EFD-4CCB-BE47-CC4CFF9ECBD7}"/>
              </a:ext>
            </a:extLst>
          </p:cNvPr>
          <p:cNvSpPr>
            <a:spLocks noChangeArrowheads="1"/>
          </p:cNvSpPr>
          <p:nvPr/>
        </p:nvSpPr>
        <p:spPr bwMode="auto">
          <a:xfrm>
            <a:off x="2457450" y="2857500"/>
            <a:ext cx="628650" cy="171450"/>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5609" name="Rectangle 9">
            <a:extLst>
              <a:ext uri="{FF2B5EF4-FFF2-40B4-BE49-F238E27FC236}">
                <a16:creationId xmlns:a16="http://schemas.microsoft.com/office/drawing/2014/main" id="{D847C560-97DE-4B8D-B527-BB5B5AAF1928}"/>
              </a:ext>
            </a:extLst>
          </p:cNvPr>
          <p:cNvSpPr>
            <a:spLocks noChangeArrowheads="1"/>
          </p:cNvSpPr>
          <p:nvPr/>
        </p:nvSpPr>
        <p:spPr bwMode="auto">
          <a:xfrm>
            <a:off x="2457450" y="3028950"/>
            <a:ext cx="628650" cy="171450"/>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5610" name="Rectangle 10">
            <a:extLst>
              <a:ext uri="{FF2B5EF4-FFF2-40B4-BE49-F238E27FC236}">
                <a16:creationId xmlns:a16="http://schemas.microsoft.com/office/drawing/2014/main" id="{D97E87F1-B1B4-4C36-96E7-D7F809B11782}"/>
              </a:ext>
            </a:extLst>
          </p:cNvPr>
          <p:cNvSpPr>
            <a:spLocks noChangeArrowheads="1"/>
          </p:cNvSpPr>
          <p:nvPr/>
        </p:nvSpPr>
        <p:spPr bwMode="auto">
          <a:xfrm>
            <a:off x="2457450" y="3200400"/>
            <a:ext cx="628650" cy="171450"/>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5611" name="Rectangle 11">
            <a:extLst>
              <a:ext uri="{FF2B5EF4-FFF2-40B4-BE49-F238E27FC236}">
                <a16:creationId xmlns:a16="http://schemas.microsoft.com/office/drawing/2014/main" id="{8E177C65-FB15-4B90-8A2E-D84ECD16D9C4}"/>
              </a:ext>
            </a:extLst>
          </p:cNvPr>
          <p:cNvSpPr>
            <a:spLocks noChangeArrowheads="1"/>
          </p:cNvSpPr>
          <p:nvPr/>
        </p:nvSpPr>
        <p:spPr bwMode="auto">
          <a:xfrm>
            <a:off x="2457450" y="3371850"/>
            <a:ext cx="628650" cy="171450"/>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5612" name="Rectangle 12">
            <a:extLst>
              <a:ext uri="{FF2B5EF4-FFF2-40B4-BE49-F238E27FC236}">
                <a16:creationId xmlns:a16="http://schemas.microsoft.com/office/drawing/2014/main" id="{5B850A80-545B-44B5-B6D6-28A324C8B776}"/>
              </a:ext>
            </a:extLst>
          </p:cNvPr>
          <p:cNvSpPr>
            <a:spLocks noChangeArrowheads="1"/>
          </p:cNvSpPr>
          <p:nvPr/>
        </p:nvSpPr>
        <p:spPr bwMode="auto">
          <a:xfrm>
            <a:off x="2457450" y="3543300"/>
            <a:ext cx="628650" cy="171450"/>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5613" name="Rectangle 13">
            <a:extLst>
              <a:ext uri="{FF2B5EF4-FFF2-40B4-BE49-F238E27FC236}">
                <a16:creationId xmlns:a16="http://schemas.microsoft.com/office/drawing/2014/main" id="{2B64EE2B-7078-4E87-9D36-0D271D7F30B8}"/>
              </a:ext>
            </a:extLst>
          </p:cNvPr>
          <p:cNvSpPr>
            <a:spLocks noChangeArrowheads="1"/>
          </p:cNvSpPr>
          <p:nvPr/>
        </p:nvSpPr>
        <p:spPr bwMode="auto">
          <a:xfrm>
            <a:off x="2457450" y="4171950"/>
            <a:ext cx="628650" cy="171450"/>
          </a:xfrm>
          <a:prstGeom prst="rect">
            <a:avLst/>
          </a:prstGeom>
          <a:solidFill>
            <a:srgbClr val="DB5214"/>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5614" name="Rectangle 14">
            <a:extLst>
              <a:ext uri="{FF2B5EF4-FFF2-40B4-BE49-F238E27FC236}">
                <a16:creationId xmlns:a16="http://schemas.microsoft.com/office/drawing/2014/main" id="{8785A42B-562E-4941-9B36-6F8D0EA90D0E}"/>
              </a:ext>
            </a:extLst>
          </p:cNvPr>
          <p:cNvSpPr>
            <a:spLocks noChangeArrowheads="1"/>
          </p:cNvSpPr>
          <p:nvPr/>
        </p:nvSpPr>
        <p:spPr bwMode="auto">
          <a:xfrm>
            <a:off x="2457450" y="799176"/>
            <a:ext cx="628650" cy="2566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FIQ</a:t>
            </a:r>
          </a:p>
        </p:txBody>
      </p:sp>
      <p:grpSp>
        <p:nvGrpSpPr>
          <p:cNvPr id="25615" name="Group 15">
            <a:extLst>
              <a:ext uri="{FF2B5EF4-FFF2-40B4-BE49-F238E27FC236}">
                <a16:creationId xmlns:a16="http://schemas.microsoft.com/office/drawing/2014/main" id="{5CB4FF2A-1C33-4959-8D33-972B4E67F3F1}"/>
              </a:ext>
            </a:extLst>
          </p:cNvPr>
          <p:cNvGrpSpPr>
            <a:grpSpLocks/>
          </p:cNvGrpSpPr>
          <p:nvPr/>
        </p:nvGrpSpPr>
        <p:grpSpPr bwMode="auto">
          <a:xfrm>
            <a:off x="1543050" y="1143000"/>
            <a:ext cx="627460" cy="3027760"/>
            <a:chOff x="336" y="960"/>
            <a:chExt cx="527" cy="2543"/>
          </a:xfrm>
        </p:grpSpPr>
        <p:sp>
          <p:nvSpPr>
            <p:cNvPr id="25646" name="Rectangle 16">
              <a:extLst>
                <a:ext uri="{FF2B5EF4-FFF2-40B4-BE49-F238E27FC236}">
                  <a16:creationId xmlns:a16="http://schemas.microsoft.com/office/drawing/2014/main" id="{BE80B4AD-F79E-4321-8432-9046D641FB09}"/>
                </a:ext>
              </a:extLst>
            </p:cNvPr>
            <p:cNvSpPr>
              <a:spLocks noChangeArrowheads="1"/>
            </p:cNvSpPr>
            <p:nvPr/>
          </p:nvSpPr>
          <p:spPr bwMode="auto">
            <a:xfrm>
              <a:off x="336" y="211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r8</a:t>
              </a:r>
            </a:p>
          </p:txBody>
        </p:sp>
        <p:sp>
          <p:nvSpPr>
            <p:cNvPr id="25647" name="Rectangle 17">
              <a:extLst>
                <a:ext uri="{FF2B5EF4-FFF2-40B4-BE49-F238E27FC236}">
                  <a16:creationId xmlns:a16="http://schemas.microsoft.com/office/drawing/2014/main" id="{6CE377E4-D6FE-41DE-AB09-84FA45F53781}"/>
                </a:ext>
              </a:extLst>
            </p:cNvPr>
            <p:cNvSpPr>
              <a:spLocks noChangeArrowheads="1"/>
            </p:cNvSpPr>
            <p:nvPr/>
          </p:nvSpPr>
          <p:spPr bwMode="auto">
            <a:xfrm>
              <a:off x="336" y="225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r9</a:t>
              </a:r>
            </a:p>
          </p:txBody>
        </p:sp>
        <p:sp>
          <p:nvSpPr>
            <p:cNvPr id="25648" name="Rectangle 18">
              <a:extLst>
                <a:ext uri="{FF2B5EF4-FFF2-40B4-BE49-F238E27FC236}">
                  <a16:creationId xmlns:a16="http://schemas.microsoft.com/office/drawing/2014/main" id="{32094057-2984-42EA-BD58-FFFD11D487C8}"/>
                </a:ext>
              </a:extLst>
            </p:cNvPr>
            <p:cNvSpPr>
              <a:spLocks noChangeArrowheads="1"/>
            </p:cNvSpPr>
            <p:nvPr/>
          </p:nvSpPr>
          <p:spPr bwMode="auto">
            <a:xfrm>
              <a:off x="336" y="240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r10</a:t>
              </a:r>
            </a:p>
          </p:txBody>
        </p:sp>
        <p:sp>
          <p:nvSpPr>
            <p:cNvPr id="25649" name="Rectangle 19">
              <a:extLst>
                <a:ext uri="{FF2B5EF4-FFF2-40B4-BE49-F238E27FC236}">
                  <a16:creationId xmlns:a16="http://schemas.microsoft.com/office/drawing/2014/main" id="{17C20853-424E-4AA7-A46A-BFBE588E516A}"/>
                </a:ext>
              </a:extLst>
            </p:cNvPr>
            <p:cNvSpPr>
              <a:spLocks noChangeArrowheads="1"/>
            </p:cNvSpPr>
            <p:nvPr/>
          </p:nvSpPr>
          <p:spPr bwMode="auto">
            <a:xfrm>
              <a:off x="336" y="254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r11</a:t>
              </a:r>
            </a:p>
          </p:txBody>
        </p:sp>
        <p:sp>
          <p:nvSpPr>
            <p:cNvPr id="25650" name="Rectangle 20">
              <a:extLst>
                <a:ext uri="{FF2B5EF4-FFF2-40B4-BE49-F238E27FC236}">
                  <a16:creationId xmlns:a16="http://schemas.microsoft.com/office/drawing/2014/main" id="{4CE61DC1-767A-4CF8-8575-DF694B851FA7}"/>
                </a:ext>
              </a:extLst>
            </p:cNvPr>
            <p:cNvSpPr>
              <a:spLocks noChangeArrowheads="1"/>
            </p:cNvSpPr>
            <p:nvPr/>
          </p:nvSpPr>
          <p:spPr bwMode="auto">
            <a:xfrm>
              <a:off x="336" y="268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r12</a:t>
              </a:r>
            </a:p>
          </p:txBody>
        </p:sp>
        <p:sp>
          <p:nvSpPr>
            <p:cNvPr id="25651" name="Rectangle 21">
              <a:extLst>
                <a:ext uri="{FF2B5EF4-FFF2-40B4-BE49-F238E27FC236}">
                  <a16:creationId xmlns:a16="http://schemas.microsoft.com/office/drawing/2014/main" id="{CC89933B-8D4F-445E-B346-5DB0CF19F703}"/>
                </a:ext>
              </a:extLst>
            </p:cNvPr>
            <p:cNvSpPr>
              <a:spLocks noChangeArrowheads="1"/>
            </p:cNvSpPr>
            <p:nvPr/>
          </p:nvSpPr>
          <p:spPr bwMode="auto">
            <a:xfrm>
              <a:off x="336" y="283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5652" name="Rectangle 22">
              <a:extLst>
                <a:ext uri="{FF2B5EF4-FFF2-40B4-BE49-F238E27FC236}">
                  <a16:creationId xmlns:a16="http://schemas.microsoft.com/office/drawing/2014/main" id="{08D208AC-2638-4A16-8749-8D0733F0B79D}"/>
                </a:ext>
              </a:extLst>
            </p:cNvPr>
            <p:cNvSpPr>
              <a:spLocks noChangeArrowheads="1"/>
            </p:cNvSpPr>
            <p:nvPr/>
          </p:nvSpPr>
          <p:spPr bwMode="auto">
            <a:xfrm>
              <a:off x="336" y="297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5653" name="Rectangle 23">
              <a:extLst>
                <a:ext uri="{FF2B5EF4-FFF2-40B4-BE49-F238E27FC236}">
                  <a16:creationId xmlns:a16="http://schemas.microsoft.com/office/drawing/2014/main" id="{F7FCA1B5-7BCB-4566-86FD-71926FDD877F}"/>
                </a:ext>
              </a:extLst>
            </p:cNvPr>
            <p:cNvSpPr>
              <a:spLocks noChangeArrowheads="1"/>
            </p:cNvSpPr>
            <p:nvPr/>
          </p:nvSpPr>
          <p:spPr bwMode="auto">
            <a:xfrm>
              <a:off x="336" y="312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r15 (pc)</a:t>
              </a:r>
            </a:p>
          </p:txBody>
        </p:sp>
        <p:sp>
          <p:nvSpPr>
            <p:cNvPr id="25654" name="Rectangle 24">
              <a:extLst>
                <a:ext uri="{FF2B5EF4-FFF2-40B4-BE49-F238E27FC236}">
                  <a16:creationId xmlns:a16="http://schemas.microsoft.com/office/drawing/2014/main" id="{19196EFB-0455-4DD7-AA83-E8E86D2341B6}"/>
                </a:ext>
              </a:extLst>
            </p:cNvPr>
            <p:cNvSpPr>
              <a:spLocks noChangeArrowheads="1"/>
            </p:cNvSpPr>
            <p:nvPr/>
          </p:nvSpPr>
          <p:spPr bwMode="auto">
            <a:xfrm>
              <a:off x="336" y="336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cpsr</a:t>
              </a:r>
            </a:p>
          </p:txBody>
        </p:sp>
        <p:sp>
          <p:nvSpPr>
            <p:cNvPr id="25655" name="Rectangle 25">
              <a:extLst>
                <a:ext uri="{FF2B5EF4-FFF2-40B4-BE49-F238E27FC236}">
                  <a16:creationId xmlns:a16="http://schemas.microsoft.com/office/drawing/2014/main" id="{18A6EC59-C387-48AF-B5E8-C116D300B321}"/>
                </a:ext>
              </a:extLst>
            </p:cNvPr>
            <p:cNvSpPr>
              <a:spLocks noChangeArrowheads="1"/>
            </p:cNvSpPr>
            <p:nvPr/>
          </p:nvSpPr>
          <p:spPr bwMode="auto">
            <a:xfrm>
              <a:off x="336" y="96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r0</a:t>
              </a:r>
            </a:p>
          </p:txBody>
        </p:sp>
        <p:sp>
          <p:nvSpPr>
            <p:cNvPr id="25656" name="Rectangle 26">
              <a:extLst>
                <a:ext uri="{FF2B5EF4-FFF2-40B4-BE49-F238E27FC236}">
                  <a16:creationId xmlns:a16="http://schemas.microsoft.com/office/drawing/2014/main" id="{BCCDCF61-0403-439C-944A-59D59E7E9E72}"/>
                </a:ext>
              </a:extLst>
            </p:cNvPr>
            <p:cNvSpPr>
              <a:spLocks noChangeArrowheads="1"/>
            </p:cNvSpPr>
            <p:nvPr/>
          </p:nvSpPr>
          <p:spPr bwMode="auto">
            <a:xfrm>
              <a:off x="336" y="110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a:t>
              </a:r>
            </a:p>
          </p:txBody>
        </p:sp>
        <p:sp>
          <p:nvSpPr>
            <p:cNvPr id="25657" name="Rectangle 27">
              <a:extLst>
                <a:ext uri="{FF2B5EF4-FFF2-40B4-BE49-F238E27FC236}">
                  <a16:creationId xmlns:a16="http://schemas.microsoft.com/office/drawing/2014/main" id="{C3733CEB-D1D3-439D-A812-3CDC484FC4BC}"/>
                </a:ext>
              </a:extLst>
            </p:cNvPr>
            <p:cNvSpPr>
              <a:spLocks noChangeArrowheads="1"/>
            </p:cNvSpPr>
            <p:nvPr/>
          </p:nvSpPr>
          <p:spPr bwMode="auto">
            <a:xfrm>
              <a:off x="336" y="124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r2</a:t>
              </a:r>
            </a:p>
          </p:txBody>
        </p:sp>
        <p:sp>
          <p:nvSpPr>
            <p:cNvPr id="25658" name="Rectangle 28">
              <a:extLst>
                <a:ext uri="{FF2B5EF4-FFF2-40B4-BE49-F238E27FC236}">
                  <a16:creationId xmlns:a16="http://schemas.microsoft.com/office/drawing/2014/main" id="{6932D561-B28B-4AE8-89CD-BFF3733F90BE}"/>
                </a:ext>
              </a:extLst>
            </p:cNvPr>
            <p:cNvSpPr>
              <a:spLocks noChangeArrowheads="1"/>
            </p:cNvSpPr>
            <p:nvPr/>
          </p:nvSpPr>
          <p:spPr bwMode="auto">
            <a:xfrm>
              <a:off x="336" y="1392"/>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r3</a:t>
              </a:r>
            </a:p>
          </p:txBody>
        </p:sp>
        <p:sp>
          <p:nvSpPr>
            <p:cNvPr id="25659" name="Rectangle 29">
              <a:extLst>
                <a:ext uri="{FF2B5EF4-FFF2-40B4-BE49-F238E27FC236}">
                  <a16:creationId xmlns:a16="http://schemas.microsoft.com/office/drawing/2014/main" id="{18ECC922-CB08-4708-A5FF-FA3C4C90ACC6}"/>
                </a:ext>
              </a:extLst>
            </p:cNvPr>
            <p:cNvSpPr>
              <a:spLocks noChangeArrowheads="1"/>
            </p:cNvSpPr>
            <p:nvPr/>
          </p:nvSpPr>
          <p:spPr bwMode="auto">
            <a:xfrm>
              <a:off x="336" y="1536"/>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r4</a:t>
              </a:r>
            </a:p>
          </p:txBody>
        </p:sp>
        <p:sp>
          <p:nvSpPr>
            <p:cNvPr id="25660" name="Rectangle 30">
              <a:extLst>
                <a:ext uri="{FF2B5EF4-FFF2-40B4-BE49-F238E27FC236}">
                  <a16:creationId xmlns:a16="http://schemas.microsoft.com/office/drawing/2014/main" id="{91BBFF5A-5033-4D82-8293-8457CE80AF63}"/>
                </a:ext>
              </a:extLst>
            </p:cNvPr>
            <p:cNvSpPr>
              <a:spLocks noChangeArrowheads="1"/>
            </p:cNvSpPr>
            <p:nvPr/>
          </p:nvSpPr>
          <p:spPr bwMode="auto">
            <a:xfrm>
              <a:off x="336" y="1680"/>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r5</a:t>
              </a:r>
            </a:p>
          </p:txBody>
        </p:sp>
        <p:sp>
          <p:nvSpPr>
            <p:cNvPr id="25661" name="Rectangle 31">
              <a:extLst>
                <a:ext uri="{FF2B5EF4-FFF2-40B4-BE49-F238E27FC236}">
                  <a16:creationId xmlns:a16="http://schemas.microsoft.com/office/drawing/2014/main" id="{2AFB2028-5EF8-4B7B-B28A-D1CDCFE40675}"/>
                </a:ext>
              </a:extLst>
            </p:cNvPr>
            <p:cNvSpPr>
              <a:spLocks noChangeArrowheads="1"/>
            </p:cNvSpPr>
            <p:nvPr/>
          </p:nvSpPr>
          <p:spPr bwMode="auto">
            <a:xfrm>
              <a:off x="336" y="1824"/>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r6</a:t>
              </a:r>
            </a:p>
          </p:txBody>
        </p:sp>
        <p:sp>
          <p:nvSpPr>
            <p:cNvPr id="25662" name="Rectangle 32">
              <a:extLst>
                <a:ext uri="{FF2B5EF4-FFF2-40B4-BE49-F238E27FC236}">
                  <a16:creationId xmlns:a16="http://schemas.microsoft.com/office/drawing/2014/main" id="{E20A526B-88A2-407D-A561-07AF09C50894}"/>
                </a:ext>
              </a:extLst>
            </p:cNvPr>
            <p:cNvSpPr>
              <a:spLocks noChangeArrowheads="1"/>
            </p:cNvSpPr>
            <p:nvPr/>
          </p:nvSpPr>
          <p:spPr bwMode="auto">
            <a:xfrm>
              <a:off x="336" y="1968"/>
              <a:ext cx="528" cy="144"/>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r7</a:t>
              </a:r>
            </a:p>
          </p:txBody>
        </p:sp>
      </p:grpSp>
      <p:sp>
        <p:nvSpPr>
          <p:cNvPr id="25616" name="Rectangle 33">
            <a:extLst>
              <a:ext uri="{FF2B5EF4-FFF2-40B4-BE49-F238E27FC236}">
                <a16:creationId xmlns:a16="http://schemas.microsoft.com/office/drawing/2014/main" id="{4914B4C0-2520-4660-BA8F-C2D47EFE0FC9}"/>
              </a:ext>
            </a:extLst>
          </p:cNvPr>
          <p:cNvSpPr>
            <a:spLocks noChangeArrowheads="1"/>
          </p:cNvSpPr>
          <p:nvPr/>
        </p:nvSpPr>
        <p:spPr bwMode="auto">
          <a:xfrm>
            <a:off x="1543050" y="706844"/>
            <a:ext cx="628650" cy="441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User,</a:t>
            </a:r>
          </a:p>
          <a:p>
            <a:pPr algn="ctr">
              <a:spcBef>
                <a:spcPct val="0"/>
              </a:spcBef>
              <a:buClrTx/>
              <a:buFontTx/>
              <a:buNone/>
            </a:pPr>
            <a:r>
              <a:rPr lang="es-ES" altLang="en-US" sz="1200"/>
              <a:t>SYS</a:t>
            </a:r>
          </a:p>
        </p:txBody>
      </p:sp>
      <p:sp>
        <p:nvSpPr>
          <p:cNvPr id="25617" name="Rectangle 34">
            <a:extLst>
              <a:ext uri="{FF2B5EF4-FFF2-40B4-BE49-F238E27FC236}">
                <a16:creationId xmlns:a16="http://schemas.microsoft.com/office/drawing/2014/main" id="{DBBAD200-1A5E-47E5-B5E4-93C966AB703E}"/>
              </a:ext>
            </a:extLst>
          </p:cNvPr>
          <p:cNvSpPr>
            <a:spLocks noChangeArrowheads="1"/>
          </p:cNvSpPr>
          <p:nvPr/>
        </p:nvSpPr>
        <p:spPr bwMode="auto">
          <a:xfrm>
            <a:off x="3314700" y="3371850"/>
            <a:ext cx="628650" cy="171450"/>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5618" name="Rectangle 35">
            <a:extLst>
              <a:ext uri="{FF2B5EF4-FFF2-40B4-BE49-F238E27FC236}">
                <a16:creationId xmlns:a16="http://schemas.microsoft.com/office/drawing/2014/main" id="{54C48869-0ED6-4DC0-AB89-8EAEB88BB391}"/>
              </a:ext>
            </a:extLst>
          </p:cNvPr>
          <p:cNvSpPr>
            <a:spLocks noChangeArrowheads="1"/>
          </p:cNvSpPr>
          <p:nvPr/>
        </p:nvSpPr>
        <p:spPr bwMode="auto">
          <a:xfrm>
            <a:off x="3314700" y="3543300"/>
            <a:ext cx="628650" cy="171450"/>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5619" name="Rectangle 36">
            <a:extLst>
              <a:ext uri="{FF2B5EF4-FFF2-40B4-BE49-F238E27FC236}">
                <a16:creationId xmlns:a16="http://schemas.microsoft.com/office/drawing/2014/main" id="{AB6D0126-4D6A-46A3-92B9-E2A81F3ACF47}"/>
              </a:ext>
            </a:extLst>
          </p:cNvPr>
          <p:cNvSpPr>
            <a:spLocks noChangeArrowheads="1"/>
          </p:cNvSpPr>
          <p:nvPr/>
        </p:nvSpPr>
        <p:spPr bwMode="auto">
          <a:xfrm>
            <a:off x="3314700" y="4171950"/>
            <a:ext cx="628650" cy="171450"/>
          </a:xfrm>
          <a:prstGeom prst="rect">
            <a:avLst/>
          </a:prstGeom>
          <a:solidFill>
            <a:srgbClr val="B2AA0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5620" name="Rectangle 37">
            <a:extLst>
              <a:ext uri="{FF2B5EF4-FFF2-40B4-BE49-F238E27FC236}">
                <a16:creationId xmlns:a16="http://schemas.microsoft.com/office/drawing/2014/main" id="{A3CC7B8D-1DED-44BE-B525-68E8A19D7034}"/>
              </a:ext>
            </a:extLst>
          </p:cNvPr>
          <p:cNvSpPr>
            <a:spLocks noChangeArrowheads="1"/>
          </p:cNvSpPr>
          <p:nvPr/>
        </p:nvSpPr>
        <p:spPr bwMode="auto">
          <a:xfrm>
            <a:off x="3257550" y="799176"/>
            <a:ext cx="628650" cy="2566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IRQ</a:t>
            </a:r>
          </a:p>
        </p:txBody>
      </p:sp>
      <p:sp>
        <p:nvSpPr>
          <p:cNvPr id="25621" name="Rectangle 38">
            <a:extLst>
              <a:ext uri="{FF2B5EF4-FFF2-40B4-BE49-F238E27FC236}">
                <a16:creationId xmlns:a16="http://schemas.microsoft.com/office/drawing/2014/main" id="{6EDBF2A6-5BE0-48C7-9952-63796D6A1854}"/>
              </a:ext>
            </a:extLst>
          </p:cNvPr>
          <p:cNvSpPr>
            <a:spLocks noChangeArrowheads="1"/>
          </p:cNvSpPr>
          <p:nvPr/>
        </p:nvSpPr>
        <p:spPr bwMode="auto">
          <a:xfrm>
            <a:off x="3314700" y="371475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22" name="Rectangle 39">
            <a:extLst>
              <a:ext uri="{FF2B5EF4-FFF2-40B4-BE49-F238E27FC236}">
                <a16:creationId xmlns:a16="http://schemas.microsoft.com/office/drawing/2014/main" id="{07620AD9-71FA-439D-BC24-243ED6C50405}"/>
              </a:ext>
            </a:extLst>
          </p:cNvPr>
          <p:cNvSpPr>
            <a:spLocks noChangeArrowheads="1"/>
          </p:cNvSpPr>
          <p:nvPr/>
        </p:nvSpPr>
        <p:spPr bwMode="auto">
          <a:xfrm>
            <a:off x="3314700" y="400050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23" name="Rectangle 40">
            <a:extLst>
              <a:ext uri="{FF2B5EF4-FFF2-40B4-BE49-F238E27FC236}">
                <a16:creationId xmlns:a16="http://schemas.microsoft.com/office/drawing/2014/main" id="{4893CA09-0548-45E1-87FC-B2644567D8A1}"/>
              </a:ext>
            </a:extLst>
          </p:cNvPr>
          <p:cNvSpPr>
            <a:spLocks noChangeArrowheads="1"/>
          </p:cNvSpPr>
          <p:nvPr/>
        </p:nvSpPr>
        <p:spPr bwMode="auto">
          <a:xfrm>
            <a:off x="3314700" y="1143000"/>
            <a:ext cx="628650" cy="22288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User</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mode</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r0-r12,</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r15,</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and</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cpsr</a:t>
            </a:r>
          </a:p>
        </p:txBody>
      </p:sp>
      <p:sp>
        <p:nvSpPr>
          <p:cNvPr id="25624" name="Rectangle 41">
            <a:extLst>
              <a:ext uri="{FF2B5EF4-FFF2-40B4-BE49-F238E27FC236}">
                <a16:creationId xmlns:a16="http://schemas.microsoft.com/office/drawing/2014/main" id="{0BDBD52F-17FC-4187-A3D1-2956385510F7}"/>
              </a:ext>
            </a:extLst>
          </p:cNvPr>
          <p:cNvSpPr>
            <a:spLocks noChangeArrowheads="1"/>
          </p:cNvSpPr>
          <p:nvPr/>
        </p:nvSpPr>
        <p:spPr bwMode="auto">
          <a:xfrm>
            <a:off x="5086350" y="3371850"/>
            <a:ext cx="628650" cy="171450"/>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5625" name="Rectangle 42">
            <a:extLst>
              <a:ext uri="{FF2B5EF4-FFF2-40B4-BE49-F238E27FC236}">
                <a16:creationId xmlns:a16="http://schemas.microsoft.com/office/drawing/2014/main" id="{4148F3D4-C8F8-4ED8-A67F-A709B530AE5F}"/>
              </a:ext>
            </a:extLst>
          </p:cNvPr>
          <p:cNvSpPr>
            <a:spLocks noChangeArrowheads="1"/>
          </p:cNvSpPr>
          <p:nvPr/>
        </p:nvSpPr>
        <p:spPr bwMode="auto">
          <a:xfrm>
            <a:off x="5086350" y="3543300"/>
            <a:ext cx="628650" cy="171450"/>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5626" name="Rectangle 43">
            <a:extLst>
              <a:ext uri="{FF2B5EF4-FFF2-40B4-BE49-F238E27FC236}">
                <a16:creationId xmlns:a16="http://schemas.microsoft.com/office/drawing/2014/main" id="{E673BEFF-F9F8-4ADC-BFC7-C2B0195397FE}"/>
              </a:ext>
            </a:extLst>
          </p:cNvPr>
          <p:cNvSpPr>
            <a:spLocks noChangeArrowheads="1"/>
          </p:cNvSpPr>
          <p:nvPr/>
        </p:nvSpPr>
        <p:spPr bwMode="auto">
          <a:xfrm>
            <a:off x="5086350" y="4171950"/>
            <a:ext cx="628650" cy="171450"/>
          </a:xfrm>
          <a:prstGeom prst="rect">
            <a:avLst/>
          </a:prstGeom>
          <a:solidFill>
            <a:srgbClr val="782B3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5627" name="Rectangle 44">
            <a:extLst>
              <a:ext uri="{FF2B5EF4-FFF2-40B4-BE49-F238E27FC236}">
                <a16:creationId xmlns:a16="http://schemas.microsoft.com/office/drawing/2014/main" id="{9D860824-5903-48F3-ADB2-00ABBCF5114B}"/>
              </a:ext>
            </a:extLst>
          </p:cNvPr>
          <p:cNvSpPr>
            <a:spLocks noChangeArrowheads="1"/>
          </p:cNvSpPr>
          <p:nvPr/>
        </p:nvSpPr>
        <p:spPr bwMode="auto">
          <a:xfrm>
            <a:off x="5029200" y="799176"/>
            <a:ext cx="685800" cy="2566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1200"/>
              <a:t>Undef</a:t>
            </a:r>
          </a:p>
        </p:txBody>
      </p:sp>
      <p:sp>
        <p:nvSpPr>
          <p:cNvPr id="25628" name="Rectangle 45">
            <a:extLst>
              <a:ext uri="{FF2B5EF4-FFF2-40B4-BE49-F238E27FC236}">
                <a16:creationId xmlns:a16="http://schemas.microsoft.com/office/drawing/2014/main" id="{1052747C-D140-4BA8-B33E-B1F759402894}"/>
              </a:ext>
            </a:extLst>
          </p:cNvPr>
          <p:cNvSpPr>
            <a:spLocks noChangeArrowheads="1"/>
          </p:cNvSpPr>
          <p:nvPr/>
        </p:nvSpPr>
        <p:spPr bwMode="auto">
          <a:xfrm>
            <a:off x="5086350" y="371475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29" name="Rectangle 46">
            <a:extLst>
              <a:ext uri="{FF2B5EF4-FFF2-40B4-BE49-F238E27FC236}">
                <a16:creationId xmlns:a16="http://schemas.microsoft.com/office/drawing/2014/main" id="{95A599BE-1E17-40BC-89E2-AA118F1BF1B2}"/>
              </a:ext>
            </a:extLst>
          </p:cNvPr>
          <p:cNvSpPr>
            <a:spLocks noChangeArrowheads="1"/>
          </p:cNvSpPr>
          <p:nvPr/>
        </p:nvSpPr>
        <p:spPr bwMode="auto">
          <a:xfrm>
            <a:off x="5086350" y="400050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30" name="Rectangle 47">
            <a:extLst>
              <a:ext uri="{FF2B5EF4-FFF2-40B4-BE49-F238E27FC236}">
                <a16:creationId xmlns:a16="http://schemas.microsoft.com/office/drawing/2014/main" id="{B6490203-1FA0-42A6-9EA1-729E9676FC7B}"/>
              </a:ext>
            </a:extLst>
          </p:cNvPr>
          <p:cNvSpPr>
            <a:spLocks noChangeArrowheads="1"/>
          </p:cNvSpPr>
          <p:nvPr/>
        </p:nvSpPr>
        <p:spPr bwMode="auto">
          <a:xfrm>
            <a:off x="5086350" y="1143000"/>
            <a:ext cx="628650" cy="22288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User</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mode</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r0-r12,</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r15,</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and</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cpsr</a:t>
            </a:r>
          </a:p>
        </p:txBody>
      </p:sp>
      <p:sp>
        <p:nvSpPr>
          <p:cNvPr id="25631" name="Rectangle 48">
            <a:extLst>
              <a:ext uri="{FF2B5EF4-FFF2-40B4-BE49-F238E27FC236}">
                <a16:creationId xmlns:a16="http://schemas.microsoft.com/office/drawing/2014/main" id="{E80E2BCE-DBB8-4DA4-9FD3-AC7CE99A0BC1}"/>
              </a:ext>
            </a:extLst>
          </p:cNvPr>
          <p:cNvSpPr>
            <a:spLocks noChangeArrowheads="1"/>
          </p:cNvSpPr>
          <p:nvPr/>
        </p:nvSpPr>
        <p:spPr bwMode="auto">
          <a:xfrm>
            <a:off x="4229100" y="3371850"/>
            <a:ext cx="628650" cy="171450"/>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solidFill>
                  <a:srgbClr val="FFFFFF"/>
                </a:solidFill>
                <a:latin typeface="Courier New" panose="02070309020205020404" pitchFamily="49" charset="0"/>
              </a:rPr>
              <a:t>r13 (sp)</a:t>
            </a:r>
          </a:p>
        </p:txBody>
      </p:sp>
      <p:sp>
        <p:nvSpPr>
          <p:cNvPr id="25632" name="Rectangle 49">
            <a:extLst>
              <a:ext uri="{FF2B5EF4-FFF2-40B4-BE49-F238E27FC236}">
                <a16:creationId xmlns:a16="http://schemas.microsoft.com/office/drawing/2014/main" id="{25439773-B97D-41F1-BD1A-8EF3313FEAC8}"/>
              </a:ext>
            </a:extLst>
          </p:cNvPr>
          <p:cNvSpPr>
            <a:spLocks noChangeArrowheads="1"/>
          </p:cNvSpPr>
          <p:nvPr/>
        </p:nvSpPr>
        <p:spPr bwMode="auto">
          <a:xfrm>
            <a:off x="4229100" y="3543300"/>
            <a:ext cx="628650" cy="171450"/>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r14 (lr)</a:t>
            </a:r>
          </a:p>
        </p:txBody>
      </p:sp>
      <p:sp>
        <p:nvSpPr>
          <p:cNvPr id="25633" name="Rectangle 50">
            <a:extLst>
              <a:ext uri="{FF2B5EF4-FFF2-40B4-BE49-F238E27FC236}">
                <a16:creationId xmlns:a16="http://schemas.microsoft.com/office/drawing/2014/main" id="{36BC563C-89DD-41E0-BEFD-DA6960F15508}"/>
              </a:ext>
            </a:extLst>
          </p:cNvPr>
          <p:cNvSpPr>
            <a:spLocks noChangeArrowheads="1"/>
          </p:cNvSpPr>
          <p:nvPr/>
        </p:nvSpPr>
        <p:spPr bwMode="auto">
          <a:xfrm>
            <a:off x="4229100" y="4171950"/>
            <a:ext cx="628650" cy="171450"/>
          </a:xfrm>
          <a:prstGeom prst="rect">
            <a:avLst/>
          </a:prstGeom>
          <a:solidFill>
            <a:srgbClr val="005740"/>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spsr</a:t>
            </a:r>
          </a:p>
        </p:txBody>
      </p:sp>
      <p:sp>
        <p:nvSpPr>
          <p:cNvPr id="25634" name="Rectangle 51">
            <a:extLst>
              <a:ext uri="{FF2B5EF4-FFF2-40B4-BE49-F238E27FC236}">
                <a16:creationId xmlns:a16="http://schemas.microsoft.com/office/drawing/2014/main" id="{A6BDC2B7-BA42-4151-80C3-B88BE5969305}"/>
              </a:ext>
            </a:extLst>
          </p:cNvPr>
          <p:cNvSpPr>
            <a:spLocks noChangeArrowheads="1"/>
          </p:cNvSpPr>
          <p:nvPr/>
        </p:nvSpPr>
        <p:spPr bwMode="auto">
          <a:xfrm>
            <a:off x="4171950" y="799176"/>
            <a:ext cx="628650" cy="2566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SVC</a:t>
            </a:r>
          </a:p>
        </p:txBody>
      </p:sp>
      <p:sp>
        <p:nvSpPr>
          <p:cNvPr id="25635" name="Rectangle 52">
            <a:extLst>
              <a:ext uri="{FF2B5EF4-FFF2-40B4-BE49-F238E27FC236}">
                <a16:creationId xmlns:a16="http://schemas.microsoft.com/office/drawing/2014/main" id="{F35BABCB-9A86-44B5-B729-7A27640A77E5}"/>
              </a:ext>
            </a:extLst>
          </p:cNvPr>
          <p:cNvSpPr>
            <a:spLocks noChangeArrowheads="1"/>
          </p:cNvSpPr>
          <p:nvPr/>
        </p:nvSpPr>
        <p:spPr bwMode="auto">
          <a:xfrm>
            <a:off x="4229100" y="371475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36" name="Rectangle 53">
            <a:extLst>
              <a:ext uri="{FF2B5EF4-FFF2-40B4-BE49-F238E27FC236}">
                <a16:creationId xmlns:a16="http://schemas.microsoft.com/office/drawing/2014/main" id="{4754749A-2012-4AB2-AAE9-C6A6C2B6A702}"/>
              </a:ext>
            </a:extLst>
          </p:cNvPr>
          <p:cNvSpPr>
            <a:spLocks noChangeArrowheads="1"/>
          </p:cNvSpPr>
          <p:nvPr/>
        </p:nvSpPr>
        <p:spPr bwMode="auto">
          <a:xfrm>
            <a:off x="4229100" y="400050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37" name="Rectangle 54">
            <a:extLst>
              <a:ext uri="{FF2B5EF4-FFF2-40B4-BE49-F238E27FC236}">
                <a16:creationId xmlns:a16="http://schemas.microsoft.com/office/drawing/2014/main" id="{1C805A10-5C66-4B8E-9D79-2CCD199A7A5C}"/>
              </a:ext>
            </a:extLst>
          </p:cNvPr>
          <p:cNvSpPr>
            <a:spLocks noChangeArrowheads="1"/>
          </p:cNvSpPr>
          <p:nvPr/>
        </p:nvSpPr>
        <p:spPr bwMode="auto">
          <a:xfrm>
            <a:off x="4229100" y="1143000"/>
            <a:ext cx="628650" cy="22288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User</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mode</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r0-r12,</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r15,</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and</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cpsr</a:t>
            </a:r>
          </a:p>
        </p:txBody>
      </p:sp>
      <p:sp>
        <p:nvSpPr>
          <p:cNvPr id="25638" name="Rectangle 55">
            <a:extLst>
              <a:ext uri="{FF2B5EF4-FFF2-40B4-BE49-F238E27FC236}">
                <a16:creationId xmlns:a16="http://schemas.microsoft.com/office/drawing/2014/main" id="{6E677BAB-9AD7-4CDA-9345-FE8B35522C97}"/>
              </a:ext>
            </a:extLst>
          </p:cNvPr>
          <p:cNvSpPr>
            <a:spLocks noChangeArrowheads="1"/>
          </p:cNvSpPr>
          <p:nvPr/>
        </p:nvSpPr>
        <p:spPr bwMode="auto">
          <a:xfrm>
            <a:off x="6000750" y="3371850"/>
            <a:ext cx="628650" cy="171450"/>
          </a:xfrm>
          <a:prstGeom prst="rect">
            <a:avLst/>
          </a:prstGeom>
          <a:solidFill>
            <a:srgbClr val="DDDDDD"/>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900">
                <a:latin typeface="Courier New" panose="02070309020205020404" pitchFamily="49" charset="0"/>
              </a:rPr>
              <a:t>r13 (sp)</a:t>
            </a:r>
          </a:p>
        </p:txBody>
      </p:sp>
      <p:sp>
        <p:nvSpPr>
          <p:cNvPr id="25639" name="Rectangle 56">
            <a:extLst>
              <a:ext uri="{FF2B5EF4-FFF2-40B4-BE49-F238E27FC236}">
                <a16:creationId xmlns:a16="http://schemas.microsoft.com/office/drawing/2014/main" id="{E5D443F4-98E2-42CC-9E43-0ECF048721B2}"/>
              </a:ext>
            </a:extLst>
          </p:cNvPr>
          <p:cNvSpPr>
            <a:spLocks noChangeArrowheads="1"/>
          </p:cNvSpPr>
          <p:nvPr/>
        </p:nvSpPr>
        <p:spPr bwMode="auto">
          <a:xfrm>
            <a:off x="6000750" y="3543300"/>
            <a:ext cx="628650" cy="171450"/>
          </a:xfrm>
          <a:prstGeom prst="rect">
            <a:avLst/>
          </a:prstGeom>
          <a:solidFill>
            <a:srgbClr val="DDDDDD"/>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r14 (lr)</a:t>
            </a:r>
          </a:p>
        </p:txBody>
      </p:sp>
      <p:sp>
        <p:nvSpPr>
          <p:cNvPr id="25640" name="Rectangle 57">
            <a:extLst>
              <a:ext uri="{FF2B5EF4-FFF2-40B4-BE49-F238E27FC236}">
                <a16:creationId xmlns:a16="http://schemas.microsoft.com/office/drawing/2014/main" id="{5A6F7A3F-38BD-4D8A-9694-733A972F8FB6}"/>
              </a:ext>
            </a:extLst>
          </p:cNvPr>
          <p:cNvSpPr>
            <a:spLocks noChangeArrowheads="1"/>
          </p:cNvSpPr>
          <p:nvPr/>
        </p:nvSpPr>
        <p:spPr bwMode="auto">
          <a:xfrm>
            <a:off x="6000750" y="4171950"/>
            <a:ext cx="628650" cy="171450"/>
          </a:xfrm>
          <a:prstGeom prst="rect">
            <a:avLst/>
          </a:prstGeom>
          <a:solidFill>
            <a:srgbClr val="DDDDDD"/>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4810" tIns="27270" rIns="54810" bIns="2727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latin typeface="Courier New" panose="02070309020205020404" pitchFamily="49" charset="0"/>
              </a:rPr>
              <a:t>spsr</a:t>
            </a:r>
          </a:p>
        </p:txBody>
      </p:sp>
      <p:sp>
        <p:nvSpPr>
          <p:cNvPr id="25641" name="Rectangle 58">
            <a:extLst>
              <a:ext uri="{FF2B5EF4-FFF2-40B4-BE49-F238E27FC236}">
                <a16:creationId xmlns:a16="http://schemas.microsoft.com/office/drawing/2014/main" id="{E133ABB7-7B4B-46EC-A4AE-3A7C5F5D6841}"/>
              </a:ext>
            </a:extLst>
          </p:cNvPr>
          <p:cNvSpPr>
            <a:spLocks noChangeArrowheads="1"/>
          </p:cNvSpPr>
          <p:nvPr/>
        </p:nvSpPr>
        <p:spPr bwMode="auto">
          <a:xfrm>
            <a:off x="5886450" y="799176"/>
            <a:ext cx="685800" cy="2566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s-ES" altLang="en-US" sz="1200"/>
              <a:t>Abort</a:t>
            </a:r>
          </a:p>
        </p:txBody>
      </p:sp>
      <p:sp>
        <p:nvSpPr>
          <p:cNvPr id="25642" name="Rectangle 59">
            <a:extLst>
              <a:ext uri="{FF2B5EF4-FFF2-40B4-BE49-F238E27FC236}">
                <a16:creationId xmlns:a16="http://schemas.microsoft.com/office/drawing/2014/main" id="{B510E67B-DA1B-4762-98D9-6D669E57F137}"/>
              </a:ext>
            </a:extLst>
          </p:cNvPr>
          <p:cNvSpPr>
            <a:spLocks noChangeArrowheads="1"/>
          </p:cNvSpPr>
          <p:nvPr/>
        </p:nvSpPr>
        <p:spPr bwMode="auto">
          <a:xfrm>
            <a:off x="6000750" y="371475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43" name="Rectangle 60">
            <a:extLst>
              <a:ext uri="{FF2B5EF4-FFF2-40B4-BE49-F238E27FC236}">
                <a16:creationId xmlns:a16="http://schemas.microsoft.com/office/drawing/2014/main" id="{55A8E756-6152-4CDC-BA9E-ABBD2EAA42B3}"/>
              </a:ext>
            </a:extLst>
          </p:cNvPr>
          <p:cNvSpPr>
            <a:spLocks noChangeArrowheads="1"/>
          </p:cNvSpPr>
          <p:nvPr/>
        </p:nvSpPr>
        <p:spPr bwMode="auto">
          <a:xfrm>
            <a:off x="6000750" y="4000500"/>
            <a:ext cx="628650" cy="1714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5644" name="Rectangle 61">
            <a:extLst>
              <a:ext uri="{FF2B5EF4-FFF2-40B4-BE49-F238E27FC236}">
                <a16:creationId xmlns:a16="http://schemas.microsoft.com/office/drawing/2014/main" id="{6594EA91-83C3-44CF-891F-964AE906B83E}"/>
              </a:ext>
            </a:extLst>
          </p:cNvPr>
          <p:cNvSpPr>
            <a:spLocks noChangeArrowheads="1"/>
          </p:cNvSpPr>
          <p:nvPr/>
        </p:nvSpPr>
        <p:spPr bwMode="auto">
          <a:xfrm>
            <a:off x="6000750" y="1143000"/>
            <a:ext cx="628650" cy="2228850"/>
          </a:xfrm>
          <a:prstGeom prst="rect">
            <a:avLst/>
          </a:prstGeom>
          <a:solidFill>
            <a:srgbClr val="00618C"/>
          </a:solidFill>
          <a:ln w="12600">
            <a:solidFill>
              <a:srgbClr val="00234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lgn="ctr">
              <a:spcBef>
                <a:spcPct val="0"/>
              </a:spcBef>
              <a:buClrTx/>
              <a:buFontTx/>
              <a:buNone/>
            </a:pPr>
            <a:r>
              <a:rPr lang="en-US" altLang="en-US" sz="900">
                <a:solidFill>
                  <a:srgbClr val="FFFFFF"/>
                </a:solidFill>
                <a:latin typeface="Courier New" panose="02070309020205020404" pitchFamily="49" charset="0"/>
              </a:rPr>
              <a:t>User</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mode</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r0-r12,</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r15,</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and</a:t>
            </a:r>
            <a:br>
              <a:rPr lang="en-US" altLang="en-US" sz="900">
                <a:solidFill>
                  <a:srgbClr val="FFFFFF"/>
                </a:solidFill>
                <a:latin typeface="Courier New" panose="02070309020205020404" pitchFamily="49" charset="0"/>
              </a:rPr>
            </a:br>
            <a:r>
              <a:rPr lang="en-US" altLang="en-US" sz="900">
                <a:solidFill>
                  <a:srgbClr val="FFFFFF"/>
                </a:solidFill>
                <a:latin typeface="Courier New" panose="02070309020205020404" pitchFamily="49" charset="0"/>
              </a:rPr>
              <a:t>cpsr</a:t>
            </a:r>
          </a:p>
        </p:txBody>
      </p:sp>
      <p:sp>
        <p:nvSpPr>
          <p:cNvPr id="25645" name="Rectangle 64">
            <a:extLst>
              <a:ext uri="{FF2B5EF4-FFF2-40B4-BE49-F238E27FC236}">
                <a16:creationId xmlns:a16="http://schemas.microsoft.com/office/drawing/2014/main" id="{34B779E9-C18A-40E1-9C0C-857B280AC0D5}"/>
              </a:ext>
            </a:extLst>
          </p:cNvPr>
          <p:cNvSpPr>
            <a:spLocks noChangeArrowheads="1"/>
          </p:cNvSpPr>
          <p:nvPr/>
        </p:nvSpPr>
        <p:spPr bwMode="auto">
          <a:xfrm>
            <a:off x="1485900" y="4456776"/>
            <a:ext cx="5200650" cy="2566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630" tIns="35640" rIns="72630" bIns="35640" anchor="ctr">
            <a:spAutoFit/>
          </a:bodyPr>
          <a:lstStyle>
            <a:lvl1pPr>
              <a:spcBef>
                <a:spcPts val="11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00234A"/>
                </a:solidFill>
                <a:latin typeface="Arial" panose="020B0604020202020204" pitchFamily="34" charset="0"/>
                <a:cs typeface="DejaVu Sans" charset="0"/>
              </a:defRPr>
            </a:lvl1pPr>
            <a:lvl2pPr>
              <a:spcBef>
                <a:spcPts val="21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rgbClr val="00234A"/>
                </a:solidFill>
                <a:latin typeface="Arial" panose="020B0604020202020204" pitchFamily="34" charset="0"/>
                <a:cs typeface="DejaVu Sans" charset="0"/>
              </a:defRPr>
            </a:lvl2pPr>
            <a:lvl3pPr>
              <a:spcBef>
                <a:spcPts val="2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234A"/>
                </a:solidFill>
                <a:latin typeface="Arial" panose="020B060402020202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234A"/>
                </a:solidFill>
                <a:latin typeface="Arial" panose="020B0604020202020204" pitchFamily="34" charset="0"/>
                <a:cs typeface="DejaVu Sans" charset="0"/>
              </a:defRPr>
            </a:lvl9pPr>
          </a:lstStyle>
          <a:p>
            <a:pPr>
              <a:spcBef>
                <a:spcPct val="0"/>
              </a:spcBef>
              <a:buClrTx/>
              <a:buFontTx/>
              <a:buNone/>
            </a:pPr>
            <a:r>
              <a:rPr lang="es-ES" altLang="en-US" sz="1200"/>
              <a:t>Note: System mode uses the User mode register set </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939B289E-A884-4075-918A-4E4BFE1296B6}"/>
              </a:ext>
            </a:extLst>
          </p:cNvPr>
          <p:cNvSpPr>
            <a:spLocks noGrp="1" noChangeArrowheads="1"/>
          </p:cNvSpPr>
          <p:nvPr>
            <p:ph type="title" idx="4294967295"/>
          </p:nvPr>
        </p:nvSpPr>
        <p:spPr>
          <a:xfrm>
            <a:off x="2628901" y="0"/>
            <a:ext cx="5108972" cy="742950"/>
          </a:xfrm>
          <a:solidFill>
            <a:schemeClr val="bg1"/>
          </a:solidFill>
        </p:spPr>
        <p:txBody>
          <a:bodyPr/>
          <a:lstStyle/>
          <a:p>
            <a:pPr>
              <a:buClrTx/>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s-ES" altLang="en-US"/>
              <a:t>Program Status Registers</a:t>
            </a:r>
          </a:p>
        </p:txBody>
      </p:sp>
      <p:sp>
        <p:nvSpPr>
          <p:cNvPr id="27651" name="Rectangle 2">
            <a:extLst>
              <a:ext uri="{FF2B5EF4-FFF2-40B4-BE49-F238E27FC236}">
                <a16:creationId xmlns:a16="http://schemas.microsoft.com/office/drawing/2014/main" id="{8CDA8D21-487B-4E71-AE56-180A9851625D}"/>
              </a:ext>
            </a:extLst>
          </p:cNvPr>
          <p:cNvSpPr>
            <a:spLocks noGrp="1" noChangeArrowheads="1"/>
          </p:cNvSpPr>
          <p:nvPr>
            <p:ph type="body" idx="4294967295"/>
          </p:nvPr>
        </p:nvSpPr>
        <p:spPr>
          <a:xfrm>
            <a:off x="1414463" y="1600200"/>
            <a:ext cx="3293269" cy="1085850"/>
          </a:xfrm>
        </p:spPr>
        <p:txBody>
          <a:bodyPr anchor="t" anchorCtr="1">
            <a:normAutofit fontScale="92500" lnSpcReduction="20000"/>
          </a:bodyPr>
          <a:lstStyle/>
          <a:p>
            <a:pPr marL="255985" indent="-255985">
              <a:spcBef>
                <a:spcPts val="750"/>
              </a:spcBef>
              <a:buClr>
                <a:srgbClr val="DB5214"/>
              </a:buClr>
              <a:buSzPct val="8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200"/>
              <a:t> Condition code flags</a:t>
            </a:r>
          </a:p>
          <a:p>
            <a:pPr marL="575072" lvl="1" indent="-176213">
              <a:spcBef>
                <a:spcPts val="141"/>
              </a:spcBef>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t>N =</a:t>
            </a:r>
            <a:r>
              <a:rPr lang="en-US" altLang="en-US" sz="1125">
                <a:solidFill>
                  <a:srgbClr val="DB5214"/>
                </a:solidFill>
              </a:rPr>
              <a:t> </a:t>
            </a:r>
            <a:r>
              <a:rPr lang="en-US" altLang="en-US" sz="1125" b="1">
                <a:solidFill>
                  <a:srgbClr val="DB5214"/>
                </a:solidFill>
              </a:rPr>
              <a:t>N</a:t>
            </a:r>
            <a:r>
              <a:rPr lang="en-US" altLang="en-US" sz="1125"/>
              <a:t>egative result from ALU </a:t>
            </a:r>
          </a:p>
          <a:p>
            <a:pPr marL="575072" lvl="1" indent="-176213">
              <a:spcBef>
                <a:spcPts val="141"/>
              </a:spcBef>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t>Z = </a:t>
            </a:r>
            <a:r>
              <a:rPr lang="en-US" altLang="en-US" sz="1125" b="1">
                <a:solidFill>
                  <a:srgbClr val="DB5214"/>
                </a:solidFill>
              </a:rPr>
              <a:t>Z</a:t>
            </a:r>
            <a:r>
              <a:rPr lang="en-US" altLang="en-US" sz="1125"/>
              <a:t>ero result from ALU</a:t>
            </a:r>
          </a:p>
          <a:p>
            <a:pPr marL="575072" lvl="1" indent="-176213">
              <a:spcBef>
                <a:spcPts val="141"/>
              </a:spcBef>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t>C = ALU operation </a:t>
            </a:r>
            <a:r>
              <a:rPr lang="en-US" altLang="en-US" sz="1125" b="1">
                <a:solidFill>
                  <a:srgbClr val="DB5214"/>
                </a:solidFill>
              </a:rPr>
              <a:t>C</a:t>
            </a:r>
            <a:r>
              <a:rPr lang="en-US" altLang="en-US" sz="1125"/>
              <a:t>arried out</a:t>
            </a:r>
          </a:p>
          <a:p>
            <a:pPr marL="575072" lvl="1" indent="-176213">
              <a:spcBef>
                <a:spcPts val="141"/>
              </a:spcBef>
              <a:buClr>
                <a:srgbClr val="DB5214"/>
              </a:buClr>
              <a:buSzPct val="7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t>V = ALU operation o</a:t>
            </a:r>
            <a:r>
              <a:rPr lang="en-US" altLang="en-US" sz="1125" b="1">
                <a:solidFill>
                  <a:srgbClr val="DB5214"/>
                </a:solidFill>
              </a:rPr>
              <a:t>V</a:t>
            </a:r>
            <a:r>
              <a:rPr lang="en-US" altLang="en-US" sz="1125"/>
              <a:t>erflowed</a:t>
            </a:r>
          </a:p>
          <a:p>
            <a:pPr marL="255985" indent="-255985">
              <a:spcBef>
                <a:spcPts val="750"/>
              </a:spcBef>
              <a:buClr>
                <a:srgbClr val="DB5214"/>
              </a:buClr>
              <a:buSzPct val="8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sz="1200"/>
          </a:p>
          <a:p>
            <a:pPr marL="255985" indent="-255985">
              <a:spcBef>
                <a:spcPts val="750"/>
              </a:spcBef>
              <a:buClr>
                <a:srgbClr val="DB5214"/>
              </a:buClr>
              <a:buSzPct val="8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sz="1200"/>
          </a:p>
          <a:p>
            <a:pPr marL="255985" indent="-255985">
              <a:spcBef>
                <a:spcPts val="750"/>
              </a:spcBef>
              <a:buClr>
                <a:srgbClr val="DB5214"/>
              </a:buClr>
              <a:buSzPct val="80000"/>
              <a:buFont typeface="Wingdings" panose="05000000000000000000"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sz="1200"/>
          </a:p>
          <a:p>
            <a:pPr marL="575072" lvl="1" indent="-176213">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sz="1125"/>
          </a:p>
          <a:p>
            <a:pPr marL="575072" lvl="1" indent="-176213">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sz="1125"/>
          </a:p>
        </p:txBody>
      </p:sp>
      <p:sp>
        <p:nvSpPr>
          <p:cNvPr id="27652" name="Rectangle 3">
            <a:extLst>
              <a:ext uri="{FF2B5EF4-FFF2-40B4-BE49-F238E27FC236}">
                <a16:creationId xmlns:a16="http://schemas.microsoft.com/office/drawing/2014/main" id="{2003EFCA-E4CB-4F32-9C6D-D40E04752F43}"/>
              </a:ext>
            </a:extLst>
          </p:cNvPr>
          <p:cNvSpPr>
            <a:spLocks noGrp="1" noChangeArrowheads="1"/>
          </p:cNvSpPr>
          <p:nvPr>
            <p:ph type="body" idx="4294967295"/>
          </p:nvPr>
        </p:nvSpPr>
        <p:spPr>
          <a:xfrm>
            <a:off x="4552950" y="1590675"/>
            <a:ext cx="3142060" cy="3140869"/>
          </a:xfrm>
        </p:spPr>
        <p:txBody>
          <a:bodyPr anchor="t" anchorCtr="1">
            <a:normAutofit fontScale="92500" lnSpcReduction="10000"/>
          </a:bodyPr>
          <a:lstStyle/>
          <a:p>
            <a:pPr marL="255985" indent="-255985">
              <a:spcBef>
                <a:spcPts val="750"/>
              </a:spcBef>
              <a:buClr>
                <a:srgbClr val="DB5214"/>
              </a:buClr>
              <a:buSzPct val="8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200"/>
              <a:t>Interrupt Disable bits.</a:t>
            </a:r>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solidFill>
                  <a:srgbClr val="00B050"/>
                </a:solidFill>
              </a:rPr>
              <a:t>I</a:t>
            </a:r>
            <a:r>
              <a:rPr lang="en-US" altLang="en-US" sz="1125"/>
              <a:t>  = 1: Disables the IRQ.</a:t>
            </a:r>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solidFill>
                  <a:srgbClr val="00B050"/>
                </a:solidFill>
              </a:rPr>
              <a:t>F</a:t>
            </a:r>
            <a:r>
              <a:rPr lang="en-US" altLang="en-US" sz="1125"/>
              <a:t> = 1: Disables the FIQ.</a:t>
            </a:r>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sz="1125"/>
          </a:p>
          <a:p>
            <a:pPr marL="255985" indent="-255985">
              <a:spcBef>
                <a:spcPts val="750"/>
              </a:spcBef>
              <a:buClr>
                <a:srgbClr val="DB5214"/>
              </a:buClr>
              <a:buSzPct val="8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200">
                <a:solidFill>
                  <a:srgbClr val="B1019C"/>
                </a:solidFill>
              </a:rPr>
              <a:t>T Bit </a:t>
            </a:r>
            <a:r>
              <a:rPr lang="en-US" altLang="en-US" sz="1275"/>
              <a:t>(Arch. with Thumb mode only)</a:t>
            </a:r>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t>T = 0: Processor in ARM state</a:t>
            </a:r>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t>T = 1: Processor in Thumb state</a:t>
            </a:r>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sz="1125"/>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b="1"/>
              <a:t>Never</a:t>
            </a:r>
            <a:r>
              <a:rPr lang="en-US" altLang="en-US" sz="1125"/>
              <a:t> change T directly (use BX instead)</a:t>
            </a:r>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t>     Changing T in CPSR will lead to unexpected behavior due to pipelining</a:t>
            </a:r>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US" altLang="en-US" sz="1125"/>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b="1"/>
              <a:t>Tip</a:t>
            </a:r>
            <a:r>
              <a:rPr lang="en-US" altLang="en-US" sz="1125"/>
              <a:t>: Don’t change undefined bits.</a:t>
            </a:r>
          </a:p>
          <a:p>
            <a:pPr marL="556022" lvl="1" indent="-213122">
              <a:spcBef>
                <a:spcPts val="141"/>
              </a:spcBef>
              <a:buClr>
                <a:srgbClr val="DB5214"/>
              </a:buClr>
              <a:buSzPct val="7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125"/>
              <a:t>	This allows for code compatibility with  newer ARM processors</a:t>
            </a:r>
          </a:p>
        </p:txBody>
      </p:sp>
      <p:sp>
        <p:nvSpPr>
          <p:cNvPr id="27653" name="Rectangle 4">
            <a:extLst>
              <a:ext uri="{FF2B5EF4-FFF2-40B4-BE49-F238E27FC236}">
                <a16:creationId xmlns:a16="http://schemas.microsoft.com/office/drawing/2014/main" id="{6114FEF2-7B19-4022-802E-21F8BCE431AF}"/>
              </a:ext>
            </a:extLst>
          </p:cNvPr>
          <p:cNvSpPr>
            <a:spLocks noChangeArrowheads="1"/>
          </p:cNvSpPr>
          <p:nvPr/>
        </p:nvSpPr>
        <p:spPr bwMode="auto">
          <a:xfrm>
            <a:off x="1543050" y="1943100"/>
            <a:ext cx="100013" cy="19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s-ES" altLang="en-US" sz="1050"/>
          </a:p>
        </p:txBody>
      </p:sp>
      <p:sp>
        <p:nvSpPr>
          <p:cNvPr id="27654" name="Text Box 51">
            <a:extLst>
              <a:ext uri="{FF2B5EF4-FFF2-40B4-BE49-F238E27FC236}">
                <a16:creationId xmlns:a16="http://schemas.microsoft.com/office/drawing/2014/main" id="{E1125EBB-C226-4C74-8A5E-6AEBE3AA18F1}"/>
              </a:ext>
            </a:extLst>
          </p:cNvPr>
          <p:cNvSpPr txBox="1">
            <a:spLocks noChangeArrowheads="1"/>
          </p:cNvSpPr>
          <p:nvPr/>
        </p:nvSpPr>
        <p:spPr bwMode="auto">
          <a:xfrm>
            <a:off x="1771650" y="2743200"/>
            <a:ext cx="2628900" cy="176458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750"/>
              </a:spcBef>
              <a:buClr>
                <a:srgbClr val="DB5214"/>
              </a:buClr>
              <a:buSzPct val="80000"/>
              <a:buFont typeface="Wingdings" panose="05000000000000000000" pitchFamily="2" charset="2"/>
              <a:buChar char=""/>
            </a:pPr>
            <a:r>
              <a:rPr lang="en-US" altLang="en-US" sz="1350" b="1">
                <a:solidFill>
                  <a:srgbClr val="00234A"/>
                </a:solidFill>
                <a:latin typeface="Arial" panose="020B0604020202020204" pitchFamily="34" charset="0"/>
              </a:rPr>
              <a:t> 	</a:t>
            </a:r>
            <a:r>
              <a:rPr lang="en-US" altLang="en-US" sz="1200" b="1">
                <a:solidFill>
                  <a:srgbClr val="00234A"/>
                </a:solidFill>
                <a:latin typeface="Arial" panose="020B0604020202020204" pitchFamily="34" charset="0"/>
              </a:rPr>
              <a:t>Mode bits</a:t>
            </a:r>
            <a:endParaRPr lang="en-US" altLang="en-US" sz="1050" b="1">
              <a:solidFill>
                <a:srgbClr val="00234A"/>
              </a:solidFill>
              <a:latin typeface="Arial" panose="020B0604020202020204" pitchFamily="34" charset="0"/>
            </a:endParaRPr>
          </a:p>
          <a:p>
            <a:pPr lvl="1">
              <a:spcBef>
                <a:spcPts val="141"/>
              </a:spcBef>
              <a:buClr>
                <a:srgbClr val="DB5214"/>
              </a:buClr>
              <a:buSzPct val="70000"/>
            </a:pPr>
            <a:r>
              <a:rPr lang="en-US" altLang="en-US" sz="1125" b="1">
                <a:solidFill>
                  <a:srgbClr val="00234A"/>
                </a:solidFill>
                <a:latin typeface="Courier" pitchFamily="49" charset="0"/>
              </a:rPr>
              <a:t>10000	</a:t>
            </a:r>
            <a:r>
              <a:rPr lang="en-US" altLang="en-US" sz="1125" b="1">
                <a:solidFill>
                  <a:srgbClr val="00234A"/>
                </a:solidFill>
                <a:latin typeface="Arial" panose="020B0604020202020204" pitchFamily="34" charset="0"/>
              </a:rPr>
              <a:t>User</a:t>
            </a:r>
            <a:endParaRPr lang="en-US" altLang="en-US" sz="1125" b="1">
              <a:solidFill>
                <a:srgbClr val="00234A"/>
              </a:solidFill>
              <a:latin typeface="Courier" pitchFamily="49" charset="0"/>
            </a:endParaRPr>
          </a:p>
          <a:p>
            <a:pPr lvl="1">
              <a:spcBef>
                <a:spcPts val="141"/>
              </a:spcBef>
              <a:buClr>
                <a:srgbClr val="DB5214"/>
              </a:buClr>
              <a:buSzPct val="70000"/>
            </a:pPr>
            <a:r>
              <a:rPr lang="en-US" altLang="en-US" sz="1125" b="1">
                <a:solidFill>
                  <a:srgbClr val="00234A"/>
                </a:solidFill>
                <a:latin typeface="Courier" pitchFamily="49" charset="0"/>
              </a:rPr>
              <a:t>10001	</a:t>
            </a:r>
            <a:r>
              <a:rPr lang="en-US" altLang="en-US" sz="1125" b="1">
                <a:solidFill>
                  <a:srgbClr val="00234A"/>
                </a:solidFill>
                <a:latin typeface="Arial" panose="020B0604020202020204" pitchFamily="34" charset="0"/>
              </a:rPr>
              <a:t>FIQ</a:t>
            </a:r>
            <a:endParaRPr lang="en-US" altLang="en-US" sz="1125" b="1">
              <a:solidFill>
                <a:srgbClr val="00234A"/>
              </a:solidFill>
              <a:latin typeface="Courier" pitchFamily="49" charset="0"/>
            </a:endParaRPr>
          </a:p>
          <a:p>
            <a:pPr lvl="1">
              <a:spcBef>
                <a:spcPts val="141"/>
              </a:spcBef>
              <a:buClr>
                <a:srgbClr val="DB5214"/>
              </a:buClr>
              <a:buSzPct val="70000"/>
            </a:pPr>
            <a:r>
              <a:rPr lang="en-US" altLang="en-US" sz="1125" b="1">
                <a:solidFill>
                  <a:srgbClr val="00234A"/>
                </a:solidFill>
                <a:latin typeface="Courier" pitchFamily="49" charset="0"/>
              </a:rPr>
              <a:t>10010	</a:t>
            </a:r>
            <a:r>
              <a:rPr lang="en-US" altLang="en-US" sz="1125" b="1">
                <a:solidFill>
                  <a:srgbClr val="00234A"/>
                </a:solidFill>
                <a:latin typeface="Arial" panose="020B0604020202020204" pitchFamily="34" charset="0"/>
              </a:rPr>
              <a:t>IRQ</a:t>
            </a:r>
            <a:endParaRPr lang="en-US" altLang="en-US" sz="1125" b="1">
              <a:solidFill>
                <a:srgbClr val="00234A"/>
              </a:solidFill>
              <a:latin typeface="Courier" pitchFamily="49" charset="0"/>
            </a:endParaRPr>
          </a:p>
          <a:p>
            <a:pPr lvl="1">
              <a:spcBef>
                <a:spcPts val="141"/>
              </a:spcBef>
              <a:buClr>
                <a:srgbClr val="DB5214"/>
              </a:buClr>
              <a:buSzPct val="70000"/>
            </a:pPr>
            <a:r>
              <a:rPr lang="en-US" altLang="en-US" sz="1125" b="1">
                <a:solidFill>
                  <a:srgbClr val="00234A"/>
                </a:solidFill>
                <a:latin typeface="Courier" pitchFamily="49" charset="0"/>
              </a:rPr>
              <a:t>10011	</a:t>
            </a:r>
            <a:r>
              <a:rPr lang="en-US" altLang="en-US" sz="1125" b="1">
                <a:solidFill>
                  <a:srgbClr val="00234A"/>
                </a:solidFill>
                <a:latin typeface="Arial" panose="020B0604020202020204" pitchFamily="34" charset="0"/>
              </a:rPr>
              <a:t>Supervisor</a:t>
            </a:r>
            <a:endParaRPr lang="en-US" altLang="en-US" sz="1125" b="1">
              <a:solidFill>
                <a:srgbClr val="00234A"/>
              </a:solidFill>
              <a:latin typeface="Courier" pitchFamily="49" charset="0"/>
            </a:endParaRPr>
          </a:p>
          <a:p>
            <a:pPr lvl="1">
              <a:spcBef>
                <a:spcPts val="141"/>
              </a:spcBef>
              <a:buClr>
                <a:srgbClr val="DB5214"/>
              </a:buClr>
              <a:buSzPct val="70000"/>
            </a:pPr>
            <a:r>
              <a:rPr lang="en-US" altLang="en-US" sz="1125" b="1">
                <a:solidFill>
                  <a:srgbClr val="00234A"/>
                </a:solidFill>
                <a:latin typeface="Courier" pitchFamily="49" charset="0"/>
              </a:rPr>
              <a:t>10111	</a:t>
            </a:r>
            <a:r>
              <a:rPr lang="en-US" altLang="en-US" sz="1125" b="1">
                <a:solidFill>
                  <a:srgbClr val="00234A"/>
                </a:solidFill>
                <a:latin typeface="Arial" panose="020B0604020202020204" pitchFamily="34" charset="0"/>
              </a:rPr>
              <a:t>Abort</a:t>
            </a:r>
            <a:endParaRPr lang="en-US" altLang="en-US" sz="1125" b="1">
              <a:solidFill>
                <a:srgbClr val="00234A"/>
              </a:solidFill>
              <a:latin typeface="Courier" pitchFamily="49" charset="0"/>
            </a:endParaRPr>
          </a:p>
          <a:p>
            <a:pPr lvl="1">
              <a:spcBef>
                <a:spcPts val="141"/>
              </a:spcBef>
              <a:buClr>
                <a:srgbClr val="DB5214"/>
              </a:buClr>
              <a:buSzPct val="70000"/>
            </a:pPr>
            <a:r>
              <a:rPr lang="en-US" altLang="en-US" sz="1125" b="1">
                <a:solidFill>
                  <a:srgbClr val="00234A"/>
                </a:solidFill>
                <a:latin typeface="Courier" pitchFamily="49" charset="0"/>
              </a:rPr>
              <a:t>11011	</a:t>
            </a:r>
            <a:r>
              <a:rPr lang="en-US" altLang="en-US" sz="1125" b="1">
                <a:solidFill>
                  <a:srgbClr val="00234A"/>
                </a:solidFill>
                <a:latin typeface="Arial" panose="020B0604020202020204" pitchFamily="34" charset="0"/>
              </a:rPr>
              <a:t>Undefined</a:t>
            </a:r>
            <a:endParaRPr lang="en-US" altLang="en-US" sz="1125" b="1">
              <a:solidFill>
                <a:srgbClr val="00234A"/>
              </a:solidFill>
              <a:latin typeface="Courier" pitchFamily="49" charset="0"/>
            </a:endParaRPr>
          </a:p>
          <a:p>
            <a:pPr lvl="1">
              <a:spcBef>
                <a:spcPts val="141"/>
              </a:spcBef>
              <a:buClr>
                <a:srgbClr val="DB5214"/>
              </a:buClr>
              <a:buSzPct val="70000"/>
            </a:pPr>
            <a:r>
              <a:rPr lang="en-US" altLang="en-US" sz="1125" b="1">
                <a:solidFill>
                  <a:srgbClr val="00234A"/>
                </a:solidFill>
                <a:latin typeface="Courier" pitchFamily="49" charset="0"/>
              </a:rPr>
              <a:t>11111	</a:t>
            </a:r>
            <a:r>
              <a:rPr lang="en-US" altLang="en-US" sz="1125" b="1">
                <a:solidFill>
                  <a:srgbClr val="00234A"/>
                </a:solidFill>
                <a:latin typeface="Arial" panose="020B0604020202020204" pitchFamily="34" charset="0"/>
              </a:rPr>
              <a:t>System</a:t>
            </a:r>
            <a:endParaRPr lang="en-US" altLang="en-US" sz="1125">
              <a:solidFill>
                <a:srgbClr val="00234A"/>
              </a:solidFill>
              <a:latin typeface="Arial" panose="020B0604020202020204" pitchFamily="34" charset="0"/>
            </a:endParaRPr>
          </a:p>
          <a:p>
            <a:pPr lvl="1">
              <a:spcBef>
                <a:spcPts val="141"/>
              </a:spcBef>
              <a:buClr>
                <a:srgbClr val="DB5214"/>
              </a:buClr>
              <a:buSzPct val="70000"/>
            </a:pPr>
            <a:endParaRPr lang="es-ES_tradnl" altLang="en-US" sz="975">
              <a:solidFill>
                <a:srgbClr val="00234A"/>
              </a:solidFill>
              <a:latin typeface="Arial" panose="020B0604020202020204" pitchFamily="34" charset="0"/>
            </a:endParaRPr>
          </a:p>
        </p:txBody>
      </p:sp>
      <p:pic>
        <p:nvPicPr>
          <p:cNvPr id="27655" name="3 Imagen">
            <a:extLst>
              <a:ext uri="{FF2B5EF4-FFF2-40B4-BE49-F238E27FC236}">
                <a16:creationId xmlns:a16="http://schemas.microsoft.com/office/drawing/2014/main" id="{615B9F40-EC29-4C59-9E67-48B0238DA4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3062" y="789385"/>
            <a:ext cx="5567363" cy="72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3BD1-3A01-43AF-8CFB-3613B077399F}"/>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020212E7-E44F-4FCA-8DA9-542903D47E4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43797BC-B59B-4B63-B7BB-6A450A1C1E6F}"/>
              </a:ext>
            </a:extLst>
          </p:cNvPr>
          <p:cNvPicPr>
            <a:picLocks noChangeAspect="1"/>
          </p:cNvPicPr>
          <p:nvPr/>
        </p:nvPicPr>
        <p:blipFill>
          <a:blip r:embed="rId2"/>
          <a:stretch>
            <a:fillRect/>
          </a:stretch>
        </p:blipFill>
        <p:spPr>
          <a:xfrm>
            <a:off x="159822" y="603390"/>
            <a:ext cx="2531965" cy="2549111"/>
          </a:xfrm>
          <a:prstGeom prst="rect">
            <a:avLst/>
          </a:prstGeom>
        </p:spPr>
      </p:pic>
      <p:pic>
        <p:nvPicPr>
          <p:cNvPr id="9" name="Picture 8">
            <a:extLst>
              <a:ext uri="{FF2B5EF4-FFF2-40B4-BE49-F238E27FC236}">
                <a16:creationId xmlns:a16="http://schemas.microsoft.com/office/drawing/2014/main" id="{BAC4F9E4-8A4D-4E12-B5AF-5961F28E4383}"/>
              </a:ext>
            </a:extLst>
          </p:cNvPr>
          <p:cNvPicPr>
            <a:picLocks noChangeAspect="1"/>
          </p:cNvPicPr>
          <p:nvPr/>
        </p:nvPicPr>
        <p:blipFill>
          <a:blip r:embed="rId3"/>
          <a:stretch>
            <a:fillRect/>
          </a:stretch>
        </p:blipFill>
        <p:spPr>
          <a:xfrm>
            <a:off x="2823958" y="551678"/>
            <a:ext cx="6237992" cy="2587960"/>
          </a:xfrm>
          <a:prstGeom prst="rect">
            <a:avLst/>
          </a:prstGeom>
        </p:spPr>
      </p:pic>
    </p:spTree>
    <p:extLst>
      <p:ext uri="{BB962C8B-B14F-4D97-AF65-F5344CB8AC3E}">
        <p14:creationId xmlns:p14="http://schemas.microsoft.com/office/powerpoint/2010/main" val="233922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D84-AA12-4CF5-A0B9-8ED8E31BE0C5}"/>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35DC6CB-2F07-4ED7-BA1C-5826C3199522}"/>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61294A71-6459-453C-83A4-345CBAE04F97}"/>
              </a:ext>
            </a:extLst>
          </p:cNvPr>
          <p:cNvPicPr>
            <a:picLocks noChangeAspect="1"/>
          </p:cNvPicPr>
          <p:nvPr/>
        </p:nvPicPr>
        <p:blipFill>
          <a:blip r:embed="rId2"/>
          <a:stretch>
            <a:fillRect/>
          </a:stretch>
        </p:blipFill>
        <p:spPr>
          <a:xfrm>
            <a:off x="4749762" y="1510032"/>
            <a:ext cx="3886537" cy="2297629"/>
          </a:xfrm>
          <a:prstGeom prst="rect">
            <a:avLst/>
          </a:prstGeom>
        </p:spPr>
      </p:pic>
      <p:pic>
        <p:nvPicPr>
          <p:cNvPr id="10" name="Picture 9">
            <a:extLst>
              <a:ext uri="{FF2B5EF4-FFF2-40B4-BE49-F238E27FC236}">
                <a16:creationId xmlns:a16="http://schemas.microsoft.com/office/drawing/2014/main" id="{6895DBE3-0065-4C11-9D2F-3E1137322665}"/>
              </a:ext>
            </a:extLst>
          </p:cNvPr>
          <p:cNvPicPr>
            <a:picLocks noChangeAspect="1"/>
          </p:cNvPicPr>
          <p:nvPr/>
        </p:nvPicPr>
        <p:blipFill>
          <a:blip r:embed="rId3"/>
          <a:stretch>
            <a:fillRect/>
          </a:stretch>
        </p:blipFill>
        <p:spPr>
          <a:xfrm>
            <a:off x="1027366" y="1510031"/>
            <a:ext cx="2932049" cy="2583404"/>
          </a:xfrm>
          <a:prstGeom prst="rect">
            <a:avLst/>
          </a:prstGeom>
        </p:spPr>
      </p:pic>
    </p:spTree>
    <p:extLst>
      <p:ext uri="{BB962C8B-B14F-4D97-AF65-F5344CB8AC3E}">
        <p14:creationId xmlns:p14="http://schemas.microsoft.com/office/powerpoint/2010/main" val="3505762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7A93-4CF6-4C74-8F4E-0B3A7549971D}"/>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D68E8813-8DF7-4DA5-B61F-AF6E63316A80}"/>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FE76F19-B1ED-40C4-A675-23A43729E9FE}"/>
              </a:ext>
            </a:extLst>
          </p:cNvPr>
          <p:cNvPicPr>
            <a:picLocks noChangeAspect="1"/>
          </p:cNvPicPr>
          <p:nvPr/>
        </p:nvPicPr>
        <p:blipFill>
          <a:blip r:embed="rId2"/>
          <a:stretch>
            <a:fillRect/>
          </a:stretch>
        </p:blipFill>
        <p:spPr>
          <a:xfrm>
            <a:off x="1348031" y="79884"/>
            <a:ext cx="6447938" cy="4819286"/>
          </a:xfrm>
          <a:prstGeom prst="rect">
            <a:avLst/>
          </a:prstGeom>
        </p:spPr>
      </p:pic>
    </p:spTree>
    <p:extLst>
      <p:ext uri="{BB962C8B-B14F-4D97-AF65-F5344CB8AC3E}">
        <p14:creationId xmlns:p14="http://schemas.microsoft.com/office/powerpoint/2010/main" val="272625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1BD0-CDCE-4DC6-96F7-AA6CDBC5DEA0}"/>
              </a:ext>
            </a:extLst>
          </p:cNvPr>
          <p:cNvSpPr>
            <a:spLocks noGrp="1"/>
          </p:cNvSpPr>
          <p:nvPr>
            <p:ph type="title"/>
          </p:nvPr>
        </p:nvSpPr>
        <p:spPr>
          <a:xfrm>
            <a:off x="1519412" y="126328"/>
            <a:ext cx="7202456" cy="786926"/>
          </a:xfrm>
        </p:spPr>
        <p:txBody>
          <a:bodyPr/>
          <a:lstStyle/>
          <a:p>
            <a:r>
              <a:rPr lang="en-IN" dirty="0"/>
              <a:t>Characteristics of embedded systems</a:t>
            </a:r>
          </a:p>
        </p:txBody>
      </p:sp>
      <p:sp>
        <p:nvSpPr>
          <p:cNvPr id="3" name="Content Placeholder 2">
            <a:extLst>
              <a:ext uri="{FF2B5EF4-FFF2-40B4-BE49-F238E27FC236}">
                <a16:creationId xmlns:a16="http://schemas.microsoft.com/office/drawing/2014/main" id="{EFDDE084-F034-4D2A-852E-D9F0D427B5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60F6BED-7166-4DC3-8E43-94F576332F95}"/>
              </a:ext>
            </a:extLst>
          </p:cNvPr>
          <p:cNvPicPr>
            <a:picLocks noChangeAspect="1"/>
          </p:cNvPicPr>
          <p:nvPr/>
        </p:nvPicPr>
        <p:blipFill>
          <a:blip r:embed="rId2"/>
          <a:stretch>
            <a:fillRect/>
          </a:stretch>
        </p:blipFill>
        <p:spPr>
          <a:xfrm>
            <a:off x="934403" y="614089"/>
            <a:ext cx="7475220" cy="4275438"/>
          </a:xfrm>
          <a:prstGeom prst="rect">
            <a:avLst/>
          </a:prstGeom>
        </p:spPr>
      </p:pic>
    </p:spTree>
    <p:extLst>
      <p:ext uri="{BB962C8B-B14F-4D97-AF65-F5344CB8AC3E}">
        <p14:creationId xmlns:p14="http://schemas.microsoft.com/office/powerpoint/2010/main" val="246270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6F52B-59E7-4E78-A22E-71E937402B95}"/>
              </a:ext>
            </a:extLst>
          </p:cNvPr>
          <p:cNvSpPr>
            <a:spLocks noGrp="1"/>
          </p:cNvSpPr>
          <p:nvPr>
            <p:ph idx="1"/>
          </p:nvPr>
        </p:nvSpPr>
        <p:spPr>
          <a:xfrm>
            <a:off x="737212" y="285931"/>
            <a:ext cx="8058173" cy="4703264"/>
          </a:xfrm>
        </p:spPr>
        <p:txBody>
          <a:bodyPr>
            <a:normAutofit fontScale="85000" lnSpcReduction="20000"/>
          </a:bodyPr>
          <a:lstStyle/>
          <a:p>
            <a:pPr marL="0" indent="0" fontAlgn="base">
              <a:buNone/>
            </a:pPr>
            <a:r>
              <a:rPr lang="en-US" b="1" i="0" dirty="0">
                <a:solidFill>
                  <a:schemeClr val="accent1"/>
                </a:solidFill>
                <a:effectLst/>
                <a:latin typeface="open sans"/>
              </a:rPr>
              <a:t>Some of the key characteristics of Embedded Systems are as mentioned below.</a:t>
            </a:r>
          </a:p>
          <a:p>
            <a:pPr marL="342900" fontAlgn="base">
              <a:buFont typeface="+mj-lt"/>
              <a:buAutoNum type="arabicPeriod"/>
            </a:pPr>
            <a:r>
              <a:rPr lang="en-US" b="1" i="0" dirty="0">
                <a:solidFill>
                  <a:srgbClr val="222222"/>
                </a:solidFill>
                <a:effectLst/>
                <a:latin typeface="inherit"/>
              </a:rPr>
              <a:t>All Embedded Systems are task specific. They do the same task repeatedly /continuously over their lifetime. An mp3 player will function only as an mp3 player.</a:t>
            </a:r>
          </a:p>
          <a:p>
            <a:pPr marL="342900" fontAlgn="base">
              <a:buFont typeface="+mj-lt"/>
              <a:buAutoNum type="arabicPeriod"/>
            </a:pPr>
            <a:r>
              <a:rPr lang="en-US" b="1" i="0" dirty="0">
                <a:solidFill>
                  <a:srgbClr val="222222"/>
                </a:solidFill>
                <a:effectLst/>
                <a:latin typeface="inherit"/>
              </a:rPr>
              <a:t>Embedded systems are created to perform the task within a certain time frame. It must therefore perform fast enough. A car’s brake system, if exceeds the time limit, may cause accidents.</a:t>
            </a:r>
          </a:p>
          <a:p>
            <a:pPr marL="342900" fontAlgn="base">
              <a:buFont typeface="+mj-lt"/>
              <a:buAutoNum type="arabicPeriod"/>
            </a:pPr>
            <a:r>
              <a:rPr lang="en-US" b="1" i="0" dirty="0">
                <a:solidFill>
                  <a:srgbClr val="222222"/>
                </a:solidFill>
                <a:effectLst/>
                <a:latin typeface="inherit"/>
              </a:rPr>
              <a:t>They have minimal or no user interface (UI). A fully automatic washing machine works on its own after the program is set and stops once the task is over.</a:t>
            </a:r>
          </a:p>
          <a:p>
            <a:pPr marL="342900" fontAlgn="base">
              <a:buFont typeface="+mj-lt"/>
              <a:buAutoNum type="arabicPeriod"/>
            </a:pPr>
            <a:r>
              <a:rPr lang="en-US" b="1" i="0" dirty="0">
                <a:solidFill>
                  <a:srgbClr val="222222"/>
                </a:solidFill>
                <a:effectLst/>
                <a:latin typeface="inherit"/>
              </a:rPr>
              <a:t>Some embedded systems are designed to react to external stimuli and react accordingly. A thermometer, a GPS tracking device.</a:t>
            </a:r>
          </a:p>
          <a:p>
            <a:pPr marL="342900" fontAlgn="base">
              <a:buFont typeface="+mj-lt"/>
              <a:buAutoNum type="arabicPeriod"/>
            </a:pPr>
            <a:r>
              <a:rPr lang="en-US" b="1" i="0" dirty="0">
                <a:solidFill>
                  <a:srgbClr val="222222"/>
                </a:solidFill>
                <a:effectLst/>
                <a:latin typeface="inherit"/>
              </a:rPr>
              <a:t>Embedded systems are built to achieve certain efficiency levels. They are small sized, can work with less power and are not too expensive.</a:t>
            </a:r>
          </a:p>
          <a:p>
            <a:pPr marL="342900" fontAlgn="base">
              <a:buFont typeface="+mj-lt"/>
              <a:buAutoNum type="arabicPeriod"/>
            </a:pPr>
            <a:r>
              <a:rPr lang="en-US" b="1" i="0" dirty="0">
                <a:solidFill>
                  <a:srgbClr val="222222"/>
                </a:solidFill>
                <a:effectLst/>
                <a:latin typeface="inherit"/>
              </a:rPr>
              <a:t>Embedded systems cannot be changed or upgraded by the users. Hence, they must rank high on reliability and stability. They are expected to function for long durations without the user experiencing any difficulties.</a:t>
            </a:r>
          </a:p>
          <a:p>
            <a:pPr marL="342900" fontAlgn="base">
              <a:buFont typeface="+mj-lt"/>
              <a:buAutoNum type="arabicPeriod"/>
            </a:pPr>
            <a:r>
              <a:rPr lang="en-US" b="1" i="0" dirty="0">
                <a:solidFill>
                  <a:srgbClr val="222222"/>
                </a:solidFill>
                <a:effectLst/>
                <a:latin typeface="inherit"/>
              </a:rPr>
              <a:t>Microcontroller or microprocessors are used to design embedded systems.</a:t>
            </a:r>
          </a:p>
          <a:p>
            <a:pPr marL="342900" fontAlgn="base">
              <a:buFont typeface="+mj-lt"/>
              <a:buAutoNum type="arabicPeriod"/>
            </a:pPr>
            <a:r>
              <a:rPr lang="en-US" b="1" i="0" dirty="0">
                <a:solidFill>
                  <a:srgbClr val="222222"/>
                </a:solidFill>
                <a:effectLst/>
                <a:latin typeface="inherit"/>
              </a:rPr>
              <a:t>Embedded systems need connected peripherals to attach input &amp; output devices.</a:t>
            </a:r>
          </a:p>
          <a:p>
            <a:pPr marL="342900" fontAlgn="base">
              <a:buFont typeface="+mj-lt"/>
              <a:buAutoNum type="arabicPeriod"/>
            </a:pPr>
            <a:r>
              <a:rPr lang="en-US" b="1" i="0" dirty="0">
                <a:solidFill>
                  <a:srgbClr val="222222"/>
                </a:solidFill>
                <a:effectLst/>
                <a:latin typeface="inherit"/>
              </a:rPr>
              <a:t>The hardware of an embedded-system is used for security and performance. The Software is used for features.</a:t>
            </a:r>
          </a:p>
          <a:p>
            <a:endParaRPr lang="en-IN" b="1" dirty="0"/>
          </a:p>
        </p:txBody>
      </p:sp>
    </p:spTree>
    <p:extLst>
      <p:ext uri="{BB962C8B-B14F-4D97-AF65-F5344CB8AC3E}">
        <p14:creationId xmlns:p14="http://schemas.microsoft.com/office/powerpoint/2010/main" val="188131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9952-58C9-4021-8051-350C45BD1CE5}"/>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717BE480-5AF5-4CAE-B8BB-F4C0EA2A04D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A5120EE-87FC-4452-9193-4355592A376A}"/>
              </a:ext>
            </a:extLst>
          </p:cNvPr>
          <p:cNvPicPr>
            <a:picLocks noChangeAspect="1"/>
          </p:cNvPicPr>
          <p:nvPr/>
        </p:nvPicPr>
        <p:blipFill>
          <a:blip r:embed="rId2"/>
          <a:stretch>
            <a:fillRect/>
          </a:stretch>
        </p:blipFill>
        <p:spPr>
          <a:xfrm>
            <a:off x="732723" y="560288"/>
            <a:ext cx="7762625" cy="3979823"/>
          </a:xfrm>
          <a:prstGeom prst="rect">
            <a:avLst/>
          </a:prstGeom>
        </p:spPr>
      </p:pic>
    </p:spTree>
    <p:extLst>
      <p:ext uri="{BB962C8B-B14F-4D97-AF65-F5344CB8AC3E}">
        <p14:creationId xmlns:p14="http://schemas.microsoft.com/office/powerpoint/2010/main" val="12636150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10490</TotalTime>
  <Words>3721</Words>
  <Application>Microsoft Office PowerPoint</Application>
  <PresentationFormat>On-screen Show (16:9)</PresentationFormat>
  <Paragraphs>630</Paragraphs>
  <Slides>33</Slides>
  <Notes>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Arial</vt:lpstr>
      <vt:lpstr>Arial MT</vt:lpstr>
      <vt:lpstr>Calibri</vt:lpstr>
      <vt:lpstr>CG Times</vt:lpstr>
      <vt:lpstr>Courier</vt:lpstr>
      <vt:lpstr>Courier New</vt:lpstr>
      <vt:lpstr>DejaVu Sans</vt:lpstr>
      <vt:lpstr>Franklin Gothic Medium</vt:lpstr>
      <vt:lpstr>Impact</vt:lpstr>
      <vt:lpstr>inherit</vt:lpstr>
      <vt:lpstr>open sans</vt:lpstr>
      <vt:lpstr>Segoe UI Symbol</vt:lpstr>
      <vt:lpstr>Times New Roman</vt:lpstr>
      <vt:lpstr>urw-din</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Characteristics of embedded systems</vt:lpstr>
      <vt:lpstr>PowerPoint Presentation</vt:lpstr>
      <vt:lpstr>PowerPoint Presentation</vt:lpstr>
      <vt:lpstr>PowerPoint Presentation</vt:lpstr>
      <vt:lpstr>PowerPoint Presentation</vt:lpstr>
      <vt:lpstr>Introduction to ARM</vt:lpstr>
      <vt:lpstr>ARM Processor Families</vt:lpstr>
      <vt:lpstr>ARM Cortex Processor Families</vt:lpstr>
      <vt:lpstr>ARM Processor Families contd..</vt:lpstr>
      <vt:lpstr>ARM Processor Families</vt:lpstr>
      <vt:lpstr>Typical Application Domains</vt:lpstr>
      <vt:lpstr>ARM Cortex-M Series</vt:lpstr>
      <vt:lpstr>CoreMark</vt:lpstr>
      <vt:lpstr>ARM Instruction Versions</vt:lpstr>
      <vt:lpstr>PowerPoint Presentation</vt:lpstr>
      <vt:lpstr>History of ARM</vt:lpstr>
      <vt:lpstr>Facts</vt:lpstr>
      <vt:lpstr>PowerPoint Presentation</vt:lpstr>
      <vt:lpstr>ARM Pipelining examples </vt:lpstr>
      <vt:lpstr>ARM7TDMI Pipelining (I)</vt:lpstr>
      <vt:lpstr>Data Sizes and Instruction Sets</vt:lpstr>
      <vt:lpstr>Processor Modes</vt:lpstr>
      <vt:lpstr>The Registers</vt:lpstr>
      <vt:lpstr>The ARM Register Set</vt:lpstr>
      <vt:lpstr>Special Registers</vt:lpstr>
      <vt:lpstr>Register Organization Summary</vt:lpstr>
      <vt:lpstr>Program Status Registers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RAMAKANTH</dc:creator>
  <cp:lastModifiedBy>Admin</cp:lastModifiedBy>
  <cp:revision>568</cp:revision>
  <cp:lastPrinted>2024-02-08T09:21:00Z</cp:lastPrinted>
  <dcterms:created xsi:type="dcterms:W3CDTF">2024-02-20T06:21:43Z</dcterms:created>
  <dcterms:modified xsi:type="dcterms:W3CDTF">2025-03-18T11:16:24Z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709A11875FBE42968DB8B6F8F2D46D71_13</vt:lpwstr>
  </property>
  <property fmtid="{D5CDD505-2E9C-101B-9397-08002B2CF9AE}" pid="3" name="KSOProductBuildVer">
    <vt:lpwstr>1033-12.2.0.13431</vt:lpwstr>
  </property>
</Properties>
</file>